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4" r:id="rId1"/>
  </p:sldMasterIdLst>
  <p:notesMasterIdLst>
    <p:notesMasterId r:id="rId43"/>
  </p:notesMasterIdLst>
  <p:handoutMasterIdLst>
    <p:handoutMasterId r:id="rId44"/>
  </p:handoutMasterIdLst>
  <p:sldIdLst>
    <p:sldId id="450" r:id="rId2"/>
    <p:sldId id="451" r:id="rId3"/>
    <p:sldId id="422" r:id="rId4"/>
    <p:sldId id="446" r:id="rId5"/>
    <p:sldId id="431" r:id="rId6"/>
    <p:sldId id="449" r:id="rId7"/>
    <p:sldId id="427" r:id="rId8"/>
    <p:sldId id="443" r:id="rId9"/>
    <p:sldId id="429" r:id="rId10"/>
    <p:sldId id="432" r:id="rId11"/>
    <p:sldId id="433" r:id="rId12"/>
    <p:sldId id="434" r:id="rId13"/>
    <p:sldId id="448" r:id="rId14"/>
    <p:sldId id="415" r:id="rId15"/>
    <p:sldId id="410" r:id="rId16"/>
    <p:sldId id="416" r:id="rId17"/>
    <p:sldId id="394" r:id="rId18"/>
    <p:sldId id="395" r:id="rId19"/>
    <p:sldId id="396" r:id="rId20"/>
    <p:sldId id="418" r:id="rId21"/>
    <p:sldId id="436" r:id="rId22"/>
    <p:sldId id="437" r:id="rId23"/>
    <p:sldId id="408" r:id="rId24"/>
    <p:sldId id="435" r:id="rId25"/>
    <p:sldId id="445" r:id="rId26"/>
    <p:sldId id="447" r:id="rId27"/>
    <p:sldId id="444" r:id="rId28"/>
    <p:sldId id="397" r:id="rId29"/>
    <p:sldId id="438" r:id="rId30"/>
    <p:sldId id="439" r:id="rId31"/>
    <p:sldId id="321" r:id="rId32"/>
    <p:sldId id="440" r:id="rId33"/>
    <p:sldId id="441" r:id="rId34"/>
    <p:sldId id="420" r:id="rId35"/>
    <p:sldId id="442" r:id="rId36"/>
    <p:sldId id="324" r:id="rId37"/>
    <p:sldId id="325" r:id="rId38"/>
    <p:sldId id="326" r:id="rId39"/>
    <p:sldId id="329" r:id="rId40"/>
    <p:sldId id="419" r:id="rId41"/>
    <p:sldId id="260"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14D"/>
    <a:srgbClr val="4A4A4A"/>
    <a:srgbClr val="444753"/>
    <a:srgbClr val="B62721"/>
    <a:srgbClr val="363542"/>
    <a:srgbClr val="A21519"/>
    <a:srgbClr val="1291D0"/>
    <a:srgbClr val="2D5BA5"/>
    <a:srgbClr val="3099BA"/>
    <a:srgbClr val="BE0C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75" autoAdjust="0"/>
    <p:restoredTop sz="33903" autoAdjust="0"/>
  </p:normalViewPr>
  <p:slideViewPr>
    <p:cSldViewPr>
      <p:cViewPr varScale="1">
        <p:scale>
          <a:sx n="94" d="100"/>
          <a:sy n="94" d="100"/>
        </p:scale>
        <p:origin x="-153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34" y="-96"/>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61" tIns="46581" rIns="93161" bIns="46581" rtlCol="0"/>
          <a:lstStyle>
            <a:lvl1pPr algn="l">
              <a:defRPr sz="1200"/>
            </a:lvl1pPr>
          </a:lstStyle>
          <a:p>
            <a:endParaRPr lang="en-US" dirty="0"/>
          </a:p>
        </p:txBody>
      </p:sp>
      <p:sp>
        <p:nvSpPr>
          <p:cNvPr id="3" name="Date Placeholder 2"/>
          <p:cNvSpPr>
            <a:spLocks noGrp="1"/>
          </p:cNvSpPr>
          <p:nvPr>
            <p:ph type="dt" sz="quarter" idx="1"/>
          </p:nvPr>
        </p:nvSpPr>
        <p:spPr>
          <a:xfrm>
            <a:off x="3970940" y="0"/>
            <a:ext cx="3037840" cy="464820"/>
          </a:xfrm>
          <a:prstGeom prst="rect">
            <a:avLst/>
          </a:prstGeom>
        </p:spPr>
        <p:txBody>
          <a:bodyPr vert="horz" lIns="93161" tIns="46581" rIns="93161" bIns="46581" rtlCol="0"/>
          <a:lstStyle>
            <a:lvl1pPr algn="r">
              <a:defRPr sz="1200"/>
            </a:lvl1pPr>
          </a:lstStyle>
          <a:p>
            <a:fld id="{3BBF7D45-D696-498C-A992-9BE542D38161}" type="datetimeFigureOut">
              <a:rPr lang="en-US" smtClean="0"/>
              <a:pPr/>
              <a:t>8/21/15</a:t>
            </a:fld>
            <a:endParaRPr lang="en-US" dirty="0"/>
          </a:p>
        </p:txBody>
      </p:sp>
      <p:sp>
        <p:nvSpPr>
          <p:cNvPr id="4" name="Footer Placeholder 3"/>
          <p:cNvSpPr>
            <a:spLocks noGrp="1"/>
          </p:cNvSpPr>
          <p:nvPr>
            <p:ph type="ftr" sz="quarter" idx="2"/>
          </p:nvPr>
        </p:nvSpPr>
        <p:spPr>
          <a:xfrm>
            <a:off x="2" y="8829967"/>
            <a:ext cx="3037840" cy="464820"/>
          </a:xfrm>
          <a:prstGeom prst="rect">
            <a:avLst/>
          </a:prstGeom>
        </p:spPr>
        <p:txBody>
          <a:bodyPr vert="horz" lIns="93161" tIns="46581" rIns="93161" bIns="465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0" y="8829967"/>
            <a:ext cx="3037840" cy="464820"/>
          </a:xfrm>
          <a:prstGeom prst="rect">
            <a:avLst/>
          </a:prstGeom>
        </p:spPr>
        <p:txBody>
          <a:bodyPr vert="horz" lIns="93161" tIns="46581" rIns="93161" bIns="46581" rtlCol="0" anchor="b"/>
          <a:lstStyle>
            <a:lvl1pPr algn="r">
              <a:defRPr sz="1200"/>
            </a:lvl1pPr>
          </a:lstStyle>
          <a:p>
            <a:fld id="{1CA5F81D-D1AE-4396-AFC4-2133BEE3BE57}" type="slidenum">
              <a:rPr lang="en-US" smtClean="0"/>
              <a:pPr/>
              <a:t>‹#›</a:t>
            </a:fld>
            <a:endParaRPr lang="en-US" dirty="0"/>
          </a:p>
        </p:txBody>
      </p:sp>
    </p:spTree>
    <p:extLst>
      <p:ext uri="{BB962C8B-B14F-4D97-AF65-F5344CB8AC3E}">
        <p14:creationId xmlns:p14="http://schemas.microsoft.com/office/powerpoint/2010/main" val="1919727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61" tIns="46581" rIns="93161" bIns="46581" rtlCol="0"/>
          <a:lstStyle>
            <a:lvl1pPr algn="l">
              <a:defRPr sz="12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161" tIns="46581" rIns="93161" bIns="46581" rtlCol="0"/>
          <a:lstStyle>
            <a:lvl1pPr algn="r">
              <a:defRPr sz="1200"/>
            </a:lvl1pPr>
          </a:lstStyle>
          <a:p>
            <a:fld id="{09E524CC-7E6A-40FB-8CCF-CFAA5250311A}" type="datetimeFigureOut">
              <a:rPr lang="en-US" smtClean="0"/>
              <a:pPr/>
              <a:t>8/21/15</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61" tIns="46581" rIns="93161"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1" tIns="46581" rIns="93161" bIns="46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61" tIns="46581" rIns="93161"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61" tIns="46581" rIns="93161" bIns="46581" rtlCol="0" anchor="b"/>
          <a:lstStyle>
            <a:lvl1pPr algn="r">
              <a:defRPr sz="1200"/>
            </a:lvl1pPr>
          </a:lstStyle>
          <a:p>
            <a:fld id="{48ECB789-81E2-4EBE-BAC0-F1BCA5933A35}" type="slidenum">
              <a:rPr lang="en-US" smtClean="0"/>
              <a:pPr/>
              <a:t>‹#›</a:t>
            </a:fld>
            <a:endParaRPr lang="en-US" dirty="0"/>
          </a:p>
        </p:txBody>
      </p:sp>
    </p:spTree>
    <p:extLst>
      <p:ext uri="{BB962C8B-B14F-4D97-AF65-F5344CB8AC3E}">
        <p14:creationId xmlns:p14="http://schemas.microsoft.com/office/powerpoint/2010/main" val="111368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 Id="rId3" Type="http://schemas.openxmlformats.org/officeDocument/2006/relationships/hyperlink" Target="http://www.un.org/millenniumgoal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0" dirty="0" smtClean="0"/>
          </a:p>
        </p:txBody>
      </p:sp>
      <p:sp>
        <p:nvSpPr>
          <p:cNvPr id="4" name="Slide Number Placeholder 3"/>
          <p:cNvSpPr>
            <a:spLocks noGrp="1"/>
          </p:cNvSpPr>
          <p:nvPr>
            <p:ph type="sldNum" sz="quarter" idx="10"/>
          </p:nvPr>
        </p:nvSpPr>
        <p:spPr/>
        <p:txBody>
          <a:bodyPr/>
          <a:lstStyle/>
          <a:p>
            <a:fld id="{F66D6D3A-5D0D-4599-BC7B-95E4D1259EFB}" type="slidenum">
              <a:rPr lang="en-US" smtClean="0"/>
              <a:pPr/>
              <a:t>1</a:t>
            </a:fld>
            <a:endParaRPr lang="en-US"/>
          </a:p>
        </p:txBody>
      </p:sp>
    </p:spTree>
    <p:extLst>
      <p:ext uri="{BB962C8B-B14F-4D97-AF65-F5344CB8AC3E}">
        <p14:creationId xmlns:p14="http://schemas.microsoft.com/office/powerpoint/2010/main" val="4074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Blaikie, P., Cannon, T., Davis, I., &amp; Wisner, B. (2014). </a:t>
            </a:r>
            <a:r>
              <a:rPr lang="en-US" i="1" dirty="0" smtClean="0"/>
              <a:t>At risk II natural hazards, people’s vulnerability and disasters</a:t>
            </a:r>
            <a:r>
              <a:rPr lang="en-US" i="1" baseline="0" dirty="0" smtClean="0"/>
              <a:t> </a:t>
            </a:r>
            <a:r>
              <a:rPr lang="en-US" i="0" baseline="0" dirty="0" smtClean="0"/>
              <a:t>(</a:t>
            </a:r>
            <a:r>
              <a:rPr lang="en-US" i="0" dirty="0" smtClean="0"/>
              <a:t>2</a:t>
            </a:r>
            <a:r>
              <a:rPr lang="en-US" i="0" baseline="30000" dirty="0" smtClean="0"/>
              <a:t>nd</a:t>
            </a:r>
            <a:r>
              <a:rPr lang="en-US" i="0" dirty="0" smtClean="0"/>
              <a:t> Ed.)</a:t>
            </a:r>
            <a:r>
              <a:rPr lang="en-US" dirty="0" smtClean="0"/>
              <a:t>.  New York: Science Division of Rutledge Publishing Company.</a:t>
            </a:r>
          </a:p>
          <a:p>
            <a:r>
              <a:rPr lang="en-US" dirty="0" smtClean="0"/>
              <a:t>ISBN 0-415-25215-6</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Ferrell, B.R., &amp; Coyle, N. (2008). </a:t>
            </a:r>
            <a:r>
              <a:rPr lang="en-US" i="1" dirty="0" smtClean="0"/>
              <a:t>The nature of suffering and the goals of nursing. </a:t>
            </a:r>
            <a:r>
              <a:rPr lang="en-US" dirty="0" smtClean="0"/>
              <a:t>New York: Oxford University Press.</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30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Martin Luther King Jr. quote from Orlando Sentinel. Retrieved from http://www.orlandosentinel.com/entertainment/os-martin-luther-king-jr-quotes-story.html#page=1</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31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Vogt,</a:t>
            </a:r>
            <a:r>
              <a:rPr lang="en-US" baseline="0" dirty="0" smtClean="0"/>
              <a:t> E., Brown, J., &amp; Isaacs, D. (2003). </a:t>
            </a:r>
            <a:r>
              <a:rPr lang="en-US" i="1" baseline="0" dirty="0" smtClean="0"/>
              <a:t>The art of powerful questions: Catalyzing insight, innovation and action</a:t>
            </a:r>
            <a:r>
              <a:rPr lang="en-US" baseline="0" dirty="0" smtClean="0"/>
              <a:t>. Mill Valley, CA: Whole Systems Association.  </a:t>
            </a:r>
          </a:p>
          <a:p>
            <a:r>
              <a:rPr lang="en-US" baseline="0" dirty="0" smtClean="0"/>
              <a:t>ISBN 0-9724716-1-8</a:t>
            </a:r>
          </a:p>
          <a:p>
            <a:endParaRPr lang="en-US" baseline="0" dirty="0" smtClean="0"/>
          </a:p>
          <a:p>
            <a:r>
              <a:rPr lang="en-US" baseline="0" dirty="0" smtClean="0"/>
              <a:t>Quoted in American Leadership Forum. (2012) </a:t>
            </a:r>
            <a:r>
              <a:rPr lang="en-US" i="1" baseline="0" dirty="0" smtClean="0"/>
              <a:t>Common Ground/Common Good</a:t>
            </a:r>
            <a:r>
              <a:rPr lang="en-US" baseline="0" dirty="0" smtClean="0"/>
              <a:t>. Silicon Valley, CA: Author.  P. 38.</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34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0" dirty="0" smtClean="0"/>
              <a:t>World Health Organization. Retrieved</a:t>
            </a:r>
            <a:r>
              <a:rPr lang="en-US" b="0" baseline="0" dirty="0" smtClean="0"/>
              <a:t> from </a:t>
            </a:r>
            <a:r>
              <a:rPr lang="en-US" b="0" dirty="0" smtClean="0"/>
              <a:t>www.worldhealth.org</a:t>
            </a:r>
          </a:p>
          <a:p>
            <a:endParaRPr lang="en-US" dirty="0" smtClean="0"/>
          </a:p>
          <a:p>
            <a:r>
              <a:rPr lang="en-US" dirty="0" smtClean="0"/>
              <a:t>World’s biggest killers:  pneumonia, diarrheal diseases,</a:t>
            </a:r>
            <a:r>
              <a:rPr lang="en-US" baseline="0" dirty="0" smtClean="0"/>
              <a:t> f</a:t>
            </a:r>
            <a:r>
              <a:rPr lang="en-US" dirty="0" smtClean="0"/>
              <a:t>ollowed by AIDS, TB</a:t>
            </a:r>
            <a:r>
              <a:rPr lang="en-US" baseline="0" dirty="0" smtClean="0"/>
              <a:t> and</a:t>
            </a:r>
            <a:r>
              <a:rPr lang="en-US" dirty="0" smtClean="0"/>
              <a:t> Malaria,</a:t>
            </a:r>
            <a:r>
              <a:rPr lang="en-US" baseline="0" dirty="0" smtClean="0"/>
              <a:t> all rampant in Tanzania.</a:t>
            </a:r>
          </a:p>
          <a:p>
            <a:endParaRPr lang="en-US" dirty="0"/>
          </a:p>
        </p:txBody>
      </p:sp>
      <p:sp>
        <p:nvSpPr>
          <p:cNvPr id="4" name="Slide Number Placeholder 3"/>
          <p:cNvSpPr>
            <a:spLocks noGrp="1"/>
          </p:cNvSpPr>
          <p:nvPr>
            <p:ph type="sldNum" sz="quarter" idx="10"/>
          </p:nvPr>
        </p:nvSpPr>
        <p:spPr/>
        <p:txBody>
          <a:bodyPr/>
          <a:lstStyle/>
          <a:p>
            <a:fld id="{315B032D-5562-4C9F-9071-B6B4BB4C48B6}" type="slidenum">
              <a:rPr lang="en-US" smtClean="0"/>
              <a:pPr/>
              <a:t>36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660D32-6A6B-40D6-A14F-4AF6744F5F4F}" type="slidenum">
              <a:rPr lang="en-US"/>
              <a:pPr/>
              <a:t>37</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b="0" dirty="0" smtClean="0"/>
              <a:t>Doyle, L. (2004). Gender and the 10/90 gap in health research. </a:t>
            </a:r>
            <a:r>
              <a:rPr lang="en-US" b="0" i="1" dirty="0" smtClean="0"/>
              <a:t>Bulletin of the World Health Organization</a:t>
            </a:r>
            <a:r>
              <a:rPr lang="en-US" b="0" i="1" baseline="0" dirty="0" smtClean="0"/>
              <a:t>, 82</a:t>
            </a:r>
            <a:r>
              <a:rPr lang="en-US" b="0" baseline="0" dirty="0" smtClean="0"/>
              <a:t>(3). </a:t>
            </a:r>
            <a:r>
              <a:rPr lang="en-US" b="0" dirty="0" smtClean="0"/>
              <a:t>Retrieved from http://www.who.int/bulletin/volumes/82/3/162.pdf</a:t>
            </a:r>
          </a:p>
          <a:p>
            <a:endParaRPr lang="en-US" b="0" dirty="0" smtClean="0"/>
          </a:p>
          <a:p>
            <a:r>
              <a:rPr lang="en-US" b="0" dirty="0" smtClean="0"/>
              <a:t>Research </a:t>
            </a:r>
            <a:r>
              <a:rPr lang="en-US" b="0" dirty="0"/>
              <a:t>does not reflect global disease burden, they reflect purchasing power!</a:t>
            </a:r>
          </a:p>
          <a:p>
            <a:endParaRPr lang="en-US" b="0" dirty="0" smtClean="0"/>
          </a:p>
          <a:p>
            <a:r>
              <a:rPr lang="en-US" b="0" dirty="0" smtClean="0"/>
              <a:t>In Rich countries, 1/10 deaths are due to infections,</a:t>
            </a:r>
            <a:r>
              <a:rPr lang="en-US" b="0" baseline="0" dirty="0" smtClean="0"/>
              <a:t> due to drugs/vaccines. </a:t>
            </a:r>
            <a:r>
              <a:rPr lang="en-US" b="0" dirty="0" smtClean="0"/>
              <a:t>In</a:t>
            </a:r>
            <a:r>
              <a:rPr lang="en-US" b="0" baseline="0" dirty="0" smtClean="0"/>
              <a:t> Poor countries 6/10 deaths are due to infections. Half of these could be prevented.</a:t>
            </a:r>
            <a:endParaRPr lang="en-US" b="0" dirty="0"/>
          </a:p>
          <a:p>
            <a:pPr>
              <a:buFontTx/>
              <a:buChar char="•"/>
            </a:pPr>
            <a:endParaRPr lang="en-US" b="0" dirty="0" smtClean="0">
              <a:cs typeface="Times New Roman" pitchFamily="18" charset="0"/>
            </a:endParaRPr>
          </a:p>
          <a:p>
            <a:pPr>
              <a:buFontTx/>
              <a:buChar char="•"/>
            </a:pPr>
            <a:endParaRPr lang="en-US" b="0" dirty="0" smtClean="0">
              <a:cs typeface="Times New Roman" pitchFamily="18" charset="0"/>
            </a:endParaRPr>
          </a:p>
          <a:p>
            <a:pPr>
              <a:buFontTx/>
              <a:buChar char="•"/>
            </a:pPr>
            <a:endParaRPr lang="en-US" b="0" dirty="0" smtClean="0">
              <a:cs typeface="Times New Roman" pitchFamily="18" charset="0"/>
            </a:endParaRPr>
          </a:p>
          <a:p>
            <a:pPr>
              <a:buFontTx/>
              <a:buChar char="•"/>
            </a:pPr>
            <a:endParaRPr lang="en-US" b="0" dirty="0" smtClean="0">
              <a:cs typeface="Times New Roman" pitchFamily="18" charset="0"/>
            </a:endParaRPr>
          </a:p>
          <a:p>
            <a:pPr>
              <a:buFontTx/>
              <a:buChar char="•"/>
            </a:pPr>
            <a:endParaRPr lang="en-US" b="0" dirty="0" smtClean="0">
              <a:cs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Doyle, L. (2004). Gender and the 10/90 gap in health research. Bulletin of the World Health</a:t>
            </a:r>
          </a:p>
          <a:p>
            <a:r>
              <a:rPr lang="en-US" sz="1200" b="0" i="0" u="none" strike="noStrike" kern="1200" baseline="0" dirty="0" smtClean="0">
                <a:solidFill>
                  <a:schemeClr val="tx1"/>
                </a:solidFill>
                <a:latin typeface="+mn-lt"/>
                <a:ea typeface="+mn-ea"/>
                <a:cs typeface="+mn-cs"/>
              </a:rPr>
              <a:t>Organization, 82(3). Retrieved from http://www.who.int/bulletin/volumes/82/3/162.pdf</a:t>
            </a:r>
          </a:p>
          <a:p>
            <a:r>
              <a:rPr lang="en-US" sz="1200" b="0" i="0" u="none" strike="noStrike" kern="1200" baseline="0" dirty="0" smtClean="0">
                <a:solidFill>
                  <a:schemeClr val="tx1"/>
                </a:solidFill>
                <a:latin typeface="+mn-lt"/>
                <a:ea typeface="+mn-ea"/>
                <a:cs typeface="+mn-cs"/>
              </a:rPr>
              <a:t>Research does not reflect global disease burden, it reflects purchasing power!</a:t>
            </a:r>
          </a:p>
          <a:p>
            <a:r>
              <a:rPr lang="en-US" sz="1200" b="0" i="0" u="none" strike="noStrike" kern="1200" baseline="0" dirty="0" smtClean="0">
                <a:solidFill>
                  <a:schemeClr val="tx1"/>
                </a:solidFill>
                <a:latin typeface="+mn-lt"/>
                <a:ea typeface="+mn-ea"/>
                <a:cs typeface="+mn-cs"/>
              </a:rPr>
              <a:t>In rich countries, 1/10 deaths are due to infections, due to drugs/vaccines. In poor</a:t>
            </a:r>
          </a:p>
          <a:p>
            <a:r>
              <a:rPr lang="en-US" sz="1200" b="0" i="0" u="none" strike="noStrike" kern="1200" baseline="0" dirty="0" smtClean="0">
                <a:solidFill>
                  <a:schemeClr val="tx1"/>
                </a:solidFill>
                <a:latin typeface="+mn-lt"/>
                <a:ea typeface="+mn-ea"/>
                <a:cs typeface="+mn-cs"/>
              </a:rPr>
              <a:t>countries 6/10 deaths are due to infections. Half of these could be prevented.</a:t>
            </a:r>
          </a:p>
          <a:p>
            <a:r>
              <a:rPr lang="en-US" sz="1200" b="0" i="0" u="none" strike="noStrike" kern="1200" baseline="0" dirty="0" smtClean="0">
                <a:solidFill>
                  <a:schemeClr val="tx1"/>
                </a:solidFill>
                <a:latin typeface="+mn-lt"/>
                <a:ea typeface="+mn-ea"/>
                <a:cs typeface="+mn-cs"/>
              </a:rPr>
              <a:t>Not a quote, just an observation.</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38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poor bear the brunt of dangerous environmental toxins, contaminated water, poor</a:t>
            </a:r>
            <a:r>
              <a:rPr lang="en-US" baseline="0" dirty="0" smtClean="0"/>
              <a:t> nutrition, lack of education, warfare, violence, and homelessness</a:t>
            </a:r>
            <a:r>
              <a:rPr lang="en-US" dirty="0" smtClean="0"/>
              <a:t>. The</a:t>
            </a:r>
            <a:r>
              <a:rPr lang="en-US" baseline="0" dirty="0" smtClean="0"/>
              <a:t> poor </a:t>
            </a:r>
            <a:r>
              <a:rPr lang="en-US" dirty="0" smtClean="0"/>
              <a:t>are the least able to deal with these hazards. How is this just?</a:t>
            </a:r>
            <a:endParaRPr lang="en-US" dirty="0"/>
          </a:p>
        </p:txBody>
      </p:sp>
      <p:sp>
        <p:nvSpPr>
          <p:cNvPr id="4" name="Slide Number Placeholder 3"/>
          <p:cNvSpPr>
            <a:spLocks noGrp="1"/>
          </p:cNvSpPr>
          <p:nvPr>
            <p:ph type="sldNum" sz="quarter" idx="10"/>
          </p:nvPr>
        </p:nvSpPr>
        <p:spPr/>
        <p:txBody>
          <a:bodyPr/>
          <a:lstStyle/>
          <a:p>
            <a:fld id="{315B032D-5562-4C9F-9071-B6B4BB4C48B6}" type="slidenum">
              <a:rPr lang="en-US" smtClean="0"/>
              <a:pPr/>
              <a:t>39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Retrieved from</a:t>
            </a:r>
            <a:r>
              <a:rPr lang="en-US" baseline="0" dirty="0" smtClean="0"/>
              <a:t> </a:t>
            </a:r>
            <a:r>
              <a:rPr lang="en-US" dirty="0" smtClean="0"/>
              <a:t>http://philosiblog.com/2011/06/28/even-if-you%E2%80%99re-on-the-right-track/.</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40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5</a:t>
            </a:fld>
            <a:endParaRPr lang="en-US" dirty="0"/>
          </a:p>
        </p:txBody>
      </p:sp>
    </p:spTree>
    <p:extLst>
      <p:ext uri="{BB962C8B-B14F-4D97-AF65-F5344CB8AC3E}">
        <p14:creationId xmlns:p14="http://schemas.microsoft.com/office/powerpoint/2010/main" val="4284387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 from Marge Hegge, January 21, 2015, ANA’s Webinar on Code of Ethics.</a:t>
            </a:r>
          </a:p>
        </p:txBody>
      </p:sp>
      <p:sp>
        <p:nvSpPr>
          <p:cNvPr id="4" name="Slide Number Placeholder 3"/>
          <p:cNvSpPr>
            <a:spLocks noGrp="1"/>
          </p:cNvSpPr>
          <p:nvPr>
            <p:ph type="sldNum" sz="quarter" idx="10"/>
          </p:nvPr>
        </p:nvSpPr>
        <p:spPr/>
        <p:txBody>
          <a:bodyPr/>
          <a:lstStyle/>
          <a:p>
            <a:fld id="{48ECB789-81E2-4EBE-BAC0-F1BCA5933A35}" type="slidenum">
              <a:rPr lang="en-US" smtClean="0"/>
              <a:pPr/>
              <a:t>41</a:t>
            </a:fld>
            <a:endParaRPr lang="en-US" dirty="0"/>
          </a:p>
        </p:txBody>
      </p:sp>
    </p:spTree>
    <p:extLst>
      <p:ext uri="{BB962C8B-B14F-4D97-AF65-F5344CB8AC3E}">
        <p14:creationId xmlns:p14="http://schemas.microsoft.com/office/powerpoint/2010/main" val="1781988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7</a:t>
            </a:fld>
            <a:endParaRPr lang="en-US" dirty="0"/>
          </a:p>
        </p:txBody>
      </p:sp>
    </p:spTree>
    <p:extLst>
      <p:ext uri="{BB962C8B-B14F-4D97-AF65-F5344CB8AC3E}">
        <p14:creationId xmlns:p14="http://schemas.microsoft.com/office/powerpoint/2010/main" val="8212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a:t>Smith, L. (2008). How ethical is ethical </a:t>
            </a:r>
            <a:r>
              <a:rPr lang="en-US" dirty="0" smtClean="0"/>
              <a:t>research? </a:t>
            </a:r>
            <a:r>
              <a:rPr lang="en-US" i="1" dirty="0"/>
              <a:t>Journal of Advanced Nursing</a:t>
            </a:r>
            <a:r>
              <a:rPr lang="en-US" dirty="0"/>
              <a:t>, </a:t>
            </a:r>
            <a:r>
              <a:rPr lang="en-US" i="0" dirty="0"/>
              <a:t>62(2), </a:t>
            </a:r>
            <a:r>
              <a:rPr lang="en-US" dirty="0"/>
              <a:t>254.</a:t>
            </a:r>
          </a:p>
          <a:p>
            <a:pPr defTabSz="906902">
              <a:defRPr/>
            </a:pPr>
            <a:endParaRPr lang="en-US" dirty="0"/>
          </a:p>
          <a:p>
            <a:pPr defTabSz="906902">
              <a:defRPr/>
            </a:pPr>
            <a:r>
              <a:rPr lang="en-US" dirty="0"/>
              <a:t>Discussion Question: Note that this relies on ethical principlism. How might an ethic of caring approach these questions? Virtue ethics?</a:t>
            </a:r>
          </a:p>
          <a:p>
            <a:endParaRPr lang="en-US" b="0"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Kosoko-Lasaki, S.,</a:t>
            </a:r>
            <a:r>
              <a:rPr lang="en-US" baseline="0" dirty="0" smtClean="0"/>
              <a:t> Cook, C.T., &amp; O’Brien, R.L. (2008). Chapter 15: </a:t>
            </a:r>
            <a:r>
              <a:rPr lang="en-US" dirty="0" smtClean="0"/>
              <a:t>Health Disparities: The Nebraska Perspective.</a:t>
            </a:r>
            <a:r>
              <a:rPr lang="en-US" baseline="0" dirty="0" smtClean="0"/>
              <a:t> I</a:t>
            </a:r>
            <a:r>
              <a:rPr lang="en-US" dirty="0" smtClean="0"/>
              <a:t>n </a:t>
            </a:r>
            <a:r>
              <a:rPr lang="en-US" i="1" dirty="0" smtClean="0"/>
              <a:t>Cultural Proficiency in Addressing Health Disparities</a:t>
            </a:r>
            <a:r>
              <a:rPr lang="en-US" dirty="0" smtClean="0"/>
              <a:t>.</a:t>
            </a:r>
            <a:r>
              <a:rPr lang="en-US" baseline="0" dirty="0" smtClean="0"/>
              <a:t> Sudbury, MA: Jones &amp; Bartlett.</a:t>
            </a:r>
          </a:p>
        </p:txBody>
      </p:sp>
      <p:sp>
        <p:nvSpPr>
          <p:cNvPr id="4" name="Slide Number Placeholder 3"/>
          <p:cNvSpPr>
            <a:spLocks noGrp="1"/>
          </p:cNvSpPr>
          <p:nvPr>
            <p:ph type="sldNum" sz="quarter" idx="10"/>
          </p:nvPr>
        </p:nvSpPr>
        <p:spPr/>
        <p:txBody>
          <a:bodyPr/>
          <a:lstStyle/>
          <a:p>
            <a:fld id="{C38F049B-371A-43FE-B3E5-5316DA9974D4}"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Retrieved from http://www.usaid.gov/what-we-do/gender-equality-and-womens-empowerment.</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Mertas,</a:t>
            </a:r>
            <a:r>
              <a:rPr lang="en-US" baseline="0" dirty="0" smtClean="0"/>
              <a:t> J. (2009). We can end poverty - Millennium Development Goals and Beyond 2015. </a:t>
            </a:r>
            <a:r>
              <a:rPr lang="en-US" i="1" baseline="0" dirty="0" smtClean="0"/>
              <a:t>The United Nations and Human Rights: A Guide for a New Era</a:t>
            </a:r>
            <a:r>
              <a:rPr lang="en-US" baseline="0" dirty="0" smtClean="0"/>
              <a:t> (2</a:t>
            </a:r>
            <a:r>
              <a:rPr lang="en-US" baseline="30000" dirty="0" smtClean="0"/>
              <a:t>nd</a:t>
            </a:r>
            <a:r>
              <a:rPr lang="en-US" baseline="0" dirty="0" smtClean="0"/>
              <a:t> Ed.).  New York: Routledge Publishing Company.</a:t>
            </a:r>
          </a:p>
          <a:p>
            <a:r>
              <a:rPr lang="en-US" baseline="0" dirty="0" smtClean="0"/>
              <a:t>ISBN 978-0-415-49132-7</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Mertas,</a:t>
            </a:r>
            <a:r>
              <a:rPr lang="en-US" baseline="0" dirty="0" smtClean="0"/>
              <a:t> J. (2009). We can end poverty- Millennium Development Goals and Beyond 2015. </a:t>
            </a:r>
            <a:r>
              <a:rPr lang="en-US" i="1" baseline="0" dirty="0" smtClean="0"/>
              <a:t>The United Nations and Human Rights: A Guide for a New Era</a:t>
            </a:r>
            <a:r>
              <a:rPr lang="en-US" baseline="0" dirty="0" smtClean="0"/>
              <a:t> (2</a:t>
            </a:r>
            <a:r>
              <a:rPr lang="en-US" baseline="30000" dirty="0" smtClean="0"/>
              <a:t>nd</a:t>
            </a:r>
            <a:r>
              <a:rPr lang="en-US" baseline="0" dirty="0" smtClean="0"/>
              <a:t> Ed.).  New York:  Routledge Publishing Company.</a:t>
            </a:r>
          </a:p>
          <a:p>
            <a:r>
              <a:rPr lang="en-US" baseline="0" dirty="0" smtClean="0"/>
              <a:t>ISBN 978-0-415-49132-7</a:t>
            </a:r>
            <a:endParaRPr lang="en-US" dirty="0" smtClean="0"/>
          </a:p>
          <a:p>
            <a:endParaRPr lang="en-US" dirty="0" smtClean="0"/>
          </a:p>
          <a:p>
            <a:endParaRPr lang="en-US" dirty="0" smtClean="0"/>
          </a:p>
          <a:p>
            <a:r>
              <a:rPr lang="en-US" dirty="0" smtClean="0"/>
              <a:t>NOTE:  United Nations Millennium Development</a:t>
            </a:r>
            <a:r>
              <a:rPr lang="en-US" baseline="0" dirty="0" smtClean="0"/>
              <a:t> Goals:  http://www.unmillenniumproject.org/goals/</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www.un.org/millenniumgoals/</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1288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901281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85847"/>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3858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1584471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4A4A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4A4A"/>
              </a:solidFill>
            </a:endParaRPr>
          </a:p>
        </p:txBody>
      </p:sp>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Rectangle 4"/>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5"/>
          <p:cNvSpPr>
            <a:spLocks noGrp="1"/>
          </p:cNvSpPr>
          <p:nvPr>
            <p:ph type="body" sz="quarter" idx="13"/>
          </p:nvPr>
        </p:nvSpPr>
        <p:spPr>
          <a:xfrm>
            <a:off x="645319" y="887413"/>
            <a:ext cx="7843838" cy="5090584"/>
          </a:xfrm>
        </p:spPr>
        <p:txBody>
          <a:bodyPr>
            <a:normAutofit/>
          </a:bodyPr>
          <a:lstStyle>
            <a:lvl1pPr marL="0" indent="0">
              <a:buNone/>
              <a:defRPr sz="3200">
                <a:solidFill>
                  <a:schemeClr val="bg1"/>
                </a:solidFill>
                <a:latin typeface="+mj-lt"/>
              </a:defRPr>
            </a:lvl1pPr>
          </a:lstStyle>
          <a:p>
            <a:pPr lvl="0"/>
            <a:r>
              <a:rPr lang="en-US" dirty="0" smtClean="0"/>
              <a:t>Click to edit Master text styles</a:t>
            </a:r>
          </a:p>
          <a:p>
            <a:pPr lvl="0"/>
            <a:endParaRPr lang="en-US" dirty="0" smtClean="0"/>
          </a:p>
        </p:txBody>
      </p:sp>
    </p:spTree>
    <p:extLst>
      <p:ext uri="{BB962C8B-B14F-4D97-AF65-F5344CB8AC3E}">
        <p14:creationId xmlns:p14="http://schemas.microsoft.com/office/powerpoint/2010/main" val="672448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530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a:prstGeom prst="rect">
            <a:avLst/>
          </a:prstGeom>
        </p:spPr>
        <p:txBody>
          <a:bodyPr/>
          <a:lstStyle>
            <a:lvl1pPr>
              <a:defRPr sz="1400"/>
            </a:lvl1pPr>
          </a:lstStyle>
          <a:p>
            <a:fld id="{11FEA377-55D3-4A35-92A5-ED653EF240EF}" type="datetime1">
              <a:rPr lang="en-US" smtClean="0"/>
              <a:t>8/21/15</a:t>
            </a:fld>
            <a:endParaRPr lang="en-US"/>
          </a:p>
        </p:txBody>
      </p:sp>
      <p:sp>
        <p:nvSpPr>
          <p:cNvPr id="17" name="Footer Placeholder 16"/>
          <p:cNvSpPr>
            <a:spLocks noGrp="1"/>
          </p:cNvSpPr>
          <p:nvPr>
            <p:ph type="ftr" sz="quarter" idx="11"/>
          </p:nvPr>
        </p:nvSpPr>
        <p:spPr>
          <a:xfrm>
            <a:off x="2898648" y="6355080"/>
            <a:ext cx="3474720" cy="365760"/>
          </a:xfrm>
          <a:prstGeom prst="rect">
            <a:avLst/>
          </a:prstGeo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7186C20C-379F-4C35-BCC9-488571B89636}" type="slidenum">
              <a:rPr lang="en-US" smtClean="0"/>
              <a:pPr/>
              <a:t>‹#›</a:t>
            </a:fld>
            <a:endParaRPr lang="en-US"/>
          </a:p>
        </p:txBody>
      </p:sp>
    </p:spTree>
    <p:extLst>
      <p:ext uri="{BB962C8B-B14F-4D97-AF65-F5344CB8AC3E}">
        <p14:creationId xmlns:p14="http://schemas.microsoft.com/office/powerpoint/2010/main" val="2569108944"/>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458200" cy="1905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3581400"/>
            <a:ext cx="3818467"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734" y="3581400"/>
            <a:ext cx="3818467"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400800" y="6356350"/>
            <a:ext cx="2289048" cy="365760"/>
          </a:xfrm>
          <a:prstGeom prst="rect">
            <a:avLst/>
          </a:prstGeom>
          <a:ln/>
        </p:spPr>
        <p:txBody>
          <a:bodyPr/>
          <a:lstStyle>
            <a:lvl1pPr>
              <a:defRPr/>
            </a:lvl1pPr>
          </a:lstStyle>
          <a:p>
            <a:pPr>
              <a:defRPr/>
            </a:pPr>
            <a:fld id="{D6A7F098-4A18-4B12-AAB5-6AE45E086268}" type="datetime1">
              <a:rPr lang="en-US" smtClean="0"/>
              <a:t>8/21/15</a:t>
            </a:fld>
            <a:endParaRPr lang="en-US" dirty="0"/>
          </a:p>
        </p:txBody>
      </p:sp>
      <p:sp>
        <p:nvSpPr>
          <p:cNvPr id="6" name="Footer Placeholder 5"/>
          <p:cNvSpPr>
            <a:spLocks noGrp="1" noChangeArrowheads="1"/>
          </p:cNvSpPr>
          <p:nvPr>
            <p:ph type="ftr" sz="quarter" idx="11"/>
          </p:nvPr>
        </p:nvSpPr>
        <p:spPr>
          <a:xfrm>
            <a:off x="2898648" y="6356350"/>
            <a:ext cx="3505200" cy="365760"/>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E62651C-FEEA-47E3-9826-164FFAD1A6E7}"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905000"/>
            <a:ext cx="4038600" cy="4114800"/>
          </a:xfrm>
        </p:spPr>
        <p:txBody>
          <a:bodyPr/>
          <a:lstStyle/>
          <a:p>
            <a:endParaRPr lang="en-US" dirty="0"/>
          </a:p>
        </p:txBody>
      </p:sp>
      <p:sp>
        <p:nvSpPr>
          <p:cNvPr id="4" name="Text Placeholder 3"/>
          <p:cNvSpPr>
            <a:spLocks noGrp="1"/>
          </p:cNvSpPr>
          <p:nvPr>
            <p:ph type="body"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30ED9BAE-2E24-4B19-BAA6-D36592F749F2}" type="datetime1">
              <a:rPr lang="en-US" smtClean="0"/>
              <a:t>8/21/15</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3471E18-FF7B-4B6E-B329-98CB9367CC40}" type="slidenum">
              <a:rPr lang="en-US"/>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343EA20A-3B20-4369-B326-A61F07758BA5}" type="datetime1">
              <a:rPr lang="en-US" smtClean="0"/>
              <a:t>8/21/15</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EED38603-2162-4C38-833D-92459328D217}" type="slidenum">
              <a:rPr lang="en-US"/>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3781624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titlepage_blank-01-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7388" y="1740845"/>
            <a:ext cx="5213379" cy="3569281"/>
          </a:xfrm>
        </p:spPr>
        <p:txBody>
          <a:bodyPr anchor="ctr"/>
          <a:lstStyle>
            <a:lvl1pPr algn="l">
              <a:lnSpc>
                <a:spcPts val="4400"/>
              </a:lnSpc>
              <a:defRPr sz="4000" b="1" cap="all">
                <a:solidFill>
                  <a:schemeClr val="bg1"/>
                </a:solidFill>
              </a:defRPr>
            </a:lvl1pPr>
          </a:lstStyle>
          <a:p>
            <a:r>
              <a:rPr lang="en-US" dirty="0" smtClean="0"/>
              <a:t>Click to edit Master title style</a:t>
            </a:r>
            <a:endParaRPr lang="en-US" dirty="0"/>
          </a:p>
        </p:txBody>
      </p:sp>
      <p:sp>
        <p:nvSpPr>
          <p:cNvPr id="9" name="Text Placeholder 8"/>
          <p:cNvSpPr>
            <a:spLocks noGrp="1"/>
          </p:cNvSpPr>
          <p:nvPr>
            <p:ph type="body" sz="quarter" idx="10" hasCustomPrompt="1"/>
          </p:nvPr>
        </p:nvSpPr>
        <p:spPr>
          <a:xfrm>
            <a:off x="6196355" y="4423279"/>
            <a:ext cx="2737437" cy="744524"/>
          </a:xfrm>
        </p:spPr>
        <p:txBody>
          <a:bodyPr anchor="b">
            <a:normAutofit/>
          </a:bodyPr>
          <a:lstStyle>
            <a:lvl1pPr marL="0" indent="0">
              <a:buNone/>
              <a:defRPr sz="1800" b="1">
                <a:solidFill>
                  <a:srgbClr val="FFFFFF"/>
                </a:solidFill>
                <a:latin typeface="+mj-lt"/>
              </a:defRPr>
            </a:lvl1pPr>
          </a:lstStyle>
          <a:p>
            <a:pPr lvl="0"/>
            <a:r>
              <a:rPr lang="en-US" dirty="0" smtClean="0"/>
              <a:t>CLICK TO EDIT MASTER TEXT STYLES</a:t>
            </a:r>
            <a:endParaRPr lang="en-US" dirty="0"/>
          </a:p>
        </p:txBody>
      </p:sp>
    </p:spTree>
    <p:extLst>
      <p:ext uri="{BB962C8B-B14F-4D97-AF65-F5344CB8AC3E}">
        <p14:creationId xmlns:p14="http://schemas.microsoft.com/office/powerpoint/2010/main" val="393482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11030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9715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47863"/>
            <a:ext cx="4040188"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09715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47863"/>
            <a:ext cx="4041775"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765009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8900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Title 1"/>
          <p:cNvSpPr>
            <a:spLocks noGrp="1"/>
          </p:cNvSpPr>
          <p:nvPr>
            <p:ph type="title"/>
          </p:nvPr>
        </p:nvSpPr>
        <p:spPr>
          <a:xfrm>
            <a:off x="457200" y="274638"/>
            <a:ext cx="8229600" cy="743592"/>
          </a:xfrm>
        </p:spPr>
        <p:txBody>
          <a:bodyPr/>
          <a:lstStyle/>
          <a:p>
            <a:r>
              <a:rPr lang="en-US" dirty="0" smtClean="0"/>
              <a:t>Click to edit Master title style</a:t>
            </a:r>
            <a:endParaRPr lang="en-US" dirty="0"/>
          </a:p>
        </p:txBody>
      </p:sp>
      <p:sp>
        <p:nvSpPr>
          <p:cNvPr id="6" name="Content Placeholder 2"/>
          <p:cNvSpPr>
            <a:spLocks noGrp="1"/>
          </p:cNvSpPr>
          <p:nvPr>
            <p:ph idx="1"/>
          </p:nvPr>
        </p:nvSpPr>
        <p:spPr>
          <a:xfrm>
            <a:off x="457200" y="1270052"/>
            <a:ext cx="8229600" cy="4423280"/>
          </a:xfrm>
        </p:spPr>
        <p:txBody>
          <a:bodyPr/>
          <a:lstStyle>
            <a:lvl1pPr marL="457200" indent="-457200">
              <a:buClrTx/>
              <a:buSzPct val="100000"/>
              <a:buFont typeface="+mj-lt"/>
              <a:buAutoNum type="arabicPeriod"/>
              <a:defRPr/>
            </a:lvl1pPr>
          </a:lstStyle>
          <a:p>
            <a:pPr lvl="0"/>
            <a:r>
              <a:rPr lang="en-US" dirty="0" smtClean="0"/>
              <a:t>Click to edit Master text styles</a:t>
            </a:r>
          </a:p>
        </p:txBody>
      </p:sp>
    </p:spTree>
    <p:extLst>
      <p:ext uri="{BB962C8B-B14F-4D97-AF65-F5344CB8AC3E}">
        <p14:creationId xmlns:p14="http://schemas.microsoft.com/office/powerpoint/2010/main" val="102929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4969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4055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125306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3916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35312116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facultypak_footer-01.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74359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70052"/>
            <a:ext cx="8229600" cy="442328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112188" y="6356350"/>
            <a:ext cx="640299" cy="365125"/>
          </a:xfrm>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a:t>
            </a:fld>
            <a:endParaRPr lang="en-US" dirty="0"/>
          </a:p>
        </p:txBody>
      </p:sp>
      <p:sp>
        <p:nvSpPr>
          <p:cNvPr id="8" name="Rectangle 7"/>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878144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200" kern="1200">
          <a:solidFill>
            <a:srgbClr val="464653"/>
          </a:solidFill>
          <a:latin typeface="+mj-lt"/>
          <a:ea typeface="+mj-ea"/>
          <a:cs typeface="+mj-cs"/>
        </a:defRPr>
      </a:lvl1pPr>
    </p:titleStyle>
    <p:body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org/millenniumgoal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4.png"/><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752600"/>
            <a:ext cx="8763000" cy="1600200"/>
          </a:xfrm>
        </p:spPr>
        <p:txBody>
          <a:bodyPr>
            <a:noAutofit/>
          </a:bodyPr>
          <a:lstStyle/>
          <a:p>
            <a:pPr algn="ctr"/>
            <a:r>
              <a:rPr lang="en-US" sz="2800" b="1" dirty="0" smtClean="0">
                <a:solidFill>
                  <a:schemeClr val="tx2"/>
                </a:solidFill>
              </a:rPr>
              <a:t/>
            </a:r>
            <a:br>
              <a:rPr lang="en-US" sz="2800" b="1" dirty="0" smtClean="0">
                <a:solidFill>
                  <a:schemeClr val="tx2"/>
                </a:solidFill>
              </a:rPr>
            </a:br>
            <a:r>
              <a:rPr lang="en-US" sz="2800" b="1" dirty="0" smtClean="0"/>
              <a:t/>
            </a:r>
            <a:br>
              <a:rPr lang="en-US" sz="2800" b="1" dirty="0" smtClean="0"/>
            </a:br>
            <a:endParaRPr lang="en-US" sz="2800" b="1" i="1" dirty="0">
              <a:solidFill>
                <a:srgbClr val="3099BA"/>
              </a:solidFill>
            </a:endParaRPr>
          </a:p>
        </p:txBody>
      </p:sp>
      <p:sp>
        <p:nvSpPr>
          <p:cNvPr id="4" name="TextBox 3"/>
          <p:cNvSpPr txBox="1"/>
          <p:nvPr/>
        </p:nvSpPr>
        <p:spPr>
          <a:xfrm>
            <a:off x="-76200" y="6477000"/>
            <a:ext cx="2895600" cy="276999"/>
          </a:xfrm>
          <a:prstGeom prst="rect">
            <a:avLst/>
          </a:prstGeom>
          <a:noFill/>
        </p:spPr>
        <p:txBody>
          <a:bodyPr wrap="square" rtlCol="0">
            <a:spAutoFit/>
          </a:bodyPr>
          <a:lstStyle/>
          <a:p>
            <a:pPr algn="ctr"/>
            <a:r>
              <a:rPr lang="en-US" sz="1200" dirty="0" smtClean="0"/>
              <a:t>© 2015 American Nurses Association</a:t>
            </a:r>
            <a:endParaRPr lang="en-US" sz="1200" dirty="0"/>
          </a:p>
        </p:txBody>
      </p:sp>
    </p:spTree>
    <p:extLst>
      <p:ext uri="{BB962C8B-B14F-4D97-AF65-F5344CB8AC3E}">
        <p14:creationId xmlns:p14="http://schemas.microsoft.com/office/powerpoint/2010/main" val="2756847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3429000"/>
          </a:xfrm>
        </p:spPr>
        <p:txBody>
          <a:bodyPr>
            <a:normAutofit/>
          </a:bodyPr>
          <a:lstStyle/>
          <a:p>
            <a:pPr marL="0" indent="0">
              <a:buNone/>
            </a:pPr>
            <a:r>
              <a:rPr lang="en-US" sz="2400" dirty="0" smtClean="0">
                <a:solidFill>
                  <a:srgbClr val="B62721"/>
                </a:solidFill>
                <a:latin typeface="+mj-lt"/>
              </a:rPr>
              <a:t>Scope and standards inform practice in multiple specialties and all settings.</a:t>
            </a:r>
          </a:p>
          <a:p>
            <a:pPr>
              <a:buFont typeface="Wingdings" panose="05000000000000000000" pitchFamily="2" charset="2"/>
              <a:buChar char="§"/>
            </a:pPr>
            <a:r>
              <a:rPr lang="en-US" dirty="0" smtClean="0"/>
              <a:t>Practice environments should facilitate implementation of these standards.</a:t>
            </a:r>
          </a:p>
          <a:p>
            <a:pPr>
              <a:buFont typeface="Wingdings" panose="05000000000000000000" pitchFamily="2" charset="2"/>
              <a:buChar char="§"/>
            </a:pPr>
            <a:r>
              <a:rPr lang="en-US" dirty="0" smtClean="0"/>
              <a:t>Standards should be woven through any nursing program curriculum.</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10</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sz="2800" b="1" dirty="0" smtClean="0">
                <a:solidFill>
                  <a:srgbClr val="50514D"/>
                </a:solidFill>
              </a:rPr>
              <a:t>7.2 Contributions through Developing, Maintaining and Implementing Professional Practice Standards</a:t>
            </a:r>
            <a:endParaRPr lang="en-US" sz="2800"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169332"/>
          </a:xfrm>
        </p:spPr>
        <p:txBody>
          <a:bodyPr>
            <a:normAutofit/>
          </a:bodyPr>
          <a:lstStyle/>
          <a:p>
            <a:pPr marL="0" indent="0">
              <a:buNone/>
            </a:pPr>
            <a:r>
              <a:rPr lang="en-US" dirty="0" smtClean="0">
                <a:solidFill>
                  <a:srgbClr val="B62721"/>
                </a:solidFill>
                <a:latin typeface="+mj-lt"/>
              </a:rPr>
              <a:t>Nurses must advocate for health policies through institutional, local, regional, state, and national initiatives to improve quality of life for populations.</a:t>
            </a:r>
          </a:p>
          <a:p>
            <a:pPr>
              <a:buFont typeface="Wingdings" panose="05000000000000000000" pitchFamily="2" charset="2"/>
              <a:buChar char="§"/>
            </a:pPr>
            <a:r>
              <a:rPr lang="en-US" dirty="0" smtClean="0"/>
              <a:t>Health policy advocacy should be included in nursing curricula.</a:t>
            </a:r>
          </a:p>
          <a:p>
            <a:pPr>
              <a:buFont typeface="Wingdings" panose="05000000000000000000" pitchFamily="2" charset="2"/>
              <a:buChar char="§"/>
            </a:pPr>
            <a:r>
              <a:rPr lang="en-US" dirty="0" smtClean="0"/>
              <a:t>Nurses are more powerful when their voices are combined through professional organizations.</a:t>
            </a:r>
          </a:p>
          <a:p>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11</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7.3 Contributions through Nursing and Health Policy Development</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72000"/>
          </a:xfrm>
        </p:spPr>
        <p:txBody>
          <a:bodyPr>
            <a:noAutofit/>
          </a:bodyPr>
          <a:lstStyle/>
          <a:p>
            <a:pPr marL="0" indent="0">
              <a:buNone/>
            </a:pPr>
            <a:r>
              <a:rPr lang="en-US" dirty="0" smtClean="0">
                <a:solidFill>
                  <a:srgbClr val="50514D"/>
                </a:solidFill>
                <a:latin typeface="+mj-lt"/>
              </a:rPr>
              <a:t>The </a:t>
            </a:r>
            <a:r>
              <a:rPr lang="en-US" dirty="0">
                <a:solidFill>
                  <a:srgbClr val="50514D"/>
                </a:solidFill>
                <a:latin typeface="+mj-lt"/>
              </a:rPr>
              <a:t>nurse collaborates with other health professionals and the public to protect human rights, promote health diplomacy, and reduce health disparities</a:t>
            </a:r>
            <a:r>
              <a:rPr lang="en-US" dirty="0" smtClean="0">
                <a:solidFill>
                  <a:srgbClr val="50514D"/>
                </a:solidFill>
                <a:latin typeface="+mj-lt"/>
              </a:rPr>
              <a:t>.</a:t>
            </a:r>
          </a:p>
          <a:p>
            <a:pPr marL="0" indent="0">
              <a:buNone/>
            </a:pPr>
            <a:endParaRPr lang="en-US" dirty="0" smtClean="0">
              <a:solidFill>
                <a:srgbClr val="50514D"/>
              </a:solidFill>
              <a:latin typeface="+mj-lt"/>
            </a:endParaRPr>
          </a:p>
          <a:p>
            <a:pPr marL="0" indent="0">
              <a:buNone/>
            </a:pPr>
            <a:r>
              <a:rPr lang="en-US" dirty="0" smtClean="0">
                <a:solidFill>
                  <a:srgbClr val="B62721"/>
                </a:solidFill>
                <a:latin typeface="+mj-lt"/>
              </a:rPr>
              <a:t>Interpretive Statements</a:t>
            </a:r>
          </a:p>
          <a:p>
            <a:pPr marL="0" indent="0">
              <a:buNone/>
            </a:pPr>
            <a:r>
              <a:rPr lang="en-US" sz="2200" dirty="0" smtClean="0">
                <a:solidFill>
                  <a:srgbClr val="B62721"/>
                </a:solidFill>
                <a:latin typeface="+mj-lt"/>
              </a:rPr>
              <a:t>8.1</a:t>
            </a:r>
            <a:r>
              <a:rPr lang="en-US" sz="2200" dirty="0" smtClean="0"/>
              <a:t> Health Is a Universal Right</a:t>
            </a:r>
          </a:p>
          <a:p>
            <a:pPr marL="0" indent="0">
              <a:buNone/>
            </a:pPr>
            <a:r>
              <a:rPr lang="en-US" sz="2200" dirty="0" smtClean="0">
                <a:solidFill>
                  <a:srgbClr val="B62721"/>
                </a:solidFill>
                <a:latin typeface="+mj-lt"/>
              </a:rPr>
              <a:t>8.2</a:t>
            </a:r>
            <a:r>
              <a:rPr lang="en-US" sz="2200" dirty="0" smtClean="0"/>
              <a:t> Collaboration for Health, Human Rights, and Health Diplomacy</a:t>
            </a:r>
          </a:p>
          <a:p>
            <a:pPr marL="0" indent="0">
              <a:buNone/>
            </a:pPr>
            <a:r>
              <a:rPr lang="en-US" sz="2200" dirty="0" smtClean="0">
                <a:solidFill>
                  <a:srgbClr val="B62721"/>
                </a:solidFill>
                <a:latin typeface="+mj-lt"/>
              </a:rPr>
              <a:t>8.3</a:t>
            </a:r>
            <a:r>
              <a:rPr lang="en-US" sz="2200" dirty="0" smtClean="0"/>
              <a:t> Obligation to Advance Health and Human Rights and Reduce Disparities</a:t>
            </a:r>
          </a:p>
          <a:p>
            <a:pPr marL="0" indent="0">
              <a:buNone/>
            </a:pPr>
            <a:r>
              <a:rPr lang="en-US" sz="2200" dirty="0" smtClean="0">
                <a:solidFill>
                  <a:srgbClr val="B62721"/>
                </a:solidFill>
                <a:latin typeface="+mj-lt"/>
              </a:rPr>
              <a:t>8.4</a:t>
            </a:r>
            <a:r>
              <a:rPr lang="en-US" sz="2200" dirty="0" smtClean="0"/>
              <a:t> Collaboration for Human Rights in Complex, Extreme or Extraordinary Practice Settings</a:t>
            </a:r>
          </a:p>
          <a:p>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12</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Provision 8</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6C40CF-3B00-4FCD-8637-1B8507F08580}" type="slidenum">
              <a:rPr lang="en-US" smtClean="0"/>
              <a:pPr/>
              <a:t>13</a:t>
            </a:fld>
            <a:endParaRPr lang="en-US" dirty="0"/>
          </a:p>
        </p:txBody>
      </p:sp>
      <p:sp>
        <p:nvSpPr>
          <p:cNvPr id="5" name="Title 1"/>
          <p:cNvSpPr txBox="1">
            <a:spLocks/>
          </p:cNvSpPr>
          <p:nvPr/>
        </p:nvSpPr>
        <p:spPr>
          <a:xfrm>
            <a:off x="457200" y="1710128"/>
            <a:ext cx="8229600" cy="259080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r>
              <a:rPr lang="en-US" b="1" dirty="0" smtClean="0">
                <a:solidFill>
                  <a:schemeClr val="bg1"/>
                </a:solidFill>
              </a:rPr>
              <a:t>8.1 Health Is a Universal Right</a:t>
            </a:r>
            <a:br>
              <a:rPr lang="en-US" b="1" dirty="0" smtClean="0">
                <a:solidFill>
                  <a:schemeClr val="bg1"/>
                </a:solidFill>
              </a:rPr>
            </a:br>
            <a:r>
              <a:rPr lang="en-US" dirty="0" smtClean="0">
                <a:solidFill>
                  <a:schemeClr val="bg1"/>
                </a:solidFill>
              </a:rPr>
              <a:t>Radical declaration:</a:t>
            </a:r>
            <a:r>
              <a:rPr lang="en-US" dirty="0" smtClean="0">
                <a:solidFill>
                  <a:schemeClr val="bg1"/>
                </a:solidFill>
                <a:latin typeface="+mn-lt"/>
              </a:rPr>
              <a:t/>
            </a:r>
            <a:br>
              <a:rPr lang="en-US" dirty="0" smtClean="0">
                <a:solidFill>
                  <a:schemeClr val="bg1"/>
                </a:solidFill>
                <a:latin typeface="+mn-lt"/>
              </a:rPr>
            </a:br>
            <a:r>
              <a:rPr lang="en-US" sz="2400" b="1" dirty="0" smtClean="0">
                <a:solidFill>
                  <a:schemeClr val="bg1"/>
                </a:solidFill>
                <a:latin typeface="+mn-lt"/>
              </a:rPr>
              <a:t>Health Is a Universal Right</a:t>
            </a:r>
            <a:r>
              <a:rPr lang="en-US" sz="2400" dirty="0" smtClean="0">
                <a:solidFill>
                  <a:schemeClr val="bg1"/>
                </a:solidFill>
                <a:latin typeface="+mn-lt"/>
              </a:rPr>
              <a:t/>
            </a:r>
            <a:br>
              <a:rPr lang="en-US" sz="2400" dirty="0" smtClean="0">
                <a:solidFill>
                  <a:schemeClr val="bg1"/>
                </a:solidFill>
                <a:latin typeface="+mn-lt"/>
              </a:rPr>
            </a:br>
            <a:r>
              <a:rPr lang="en-US" sz="2400" dirty="0" smtClean="0">
                <a:solidFill>
                  <a:schemeClr val="bg1"/>
                </a:solidFill>
                <a:latin typeface="+mn-lt"/>
              </a:rPr>
              <a:t/>
            </a:r>
            <a:br>
              <a:rPr lang="en-US" sz="2400" dirty="0" smtClean="0">
                <a:solidFill>
                  <a:schemeClr val="bg1"/>
                </a:solidFill>
                <a:latin typeface="+mn-lt"/>
              </a:rPr>
            </a:br>
            <a:r>
              <a:rPr lang="en-US" sz="2400" dirty="0" smtClean="0">
                <a:solidFill>
                  <a:schemeClr val="bg1"/>
                </a:solidFill>
                <a:latin typeface="+mn-lt"/>
              </a:rPr>
              <a:t>Creates obligation to advance health and human rights.</a:t>
            </a:r>
            <a:endParaRPr lang="en-US" sz="2400" dirty="0">
              <a:solidFill>
                <a:schemeClr val="bg1"/>
              </a:solidFill>
              <a:latin typeface="+mn-lt"/>
            </a:endParaRPr>
          </a:p>
        </p:txBody>
      </p:sp>
    </p:spTree>
    <p:extLst>
      <p:ext uri="{BB962C8B-B14F-4D97-AF65-F5344CB8AC3E}">
        <p14:creationId xmlns:p14="http://schemas.microsoft.com/office/powerpoint/2010/main" val="3295704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6C40CF-3B00-4FCD-8637-1B8507F08580}" type="slidenum">
              <a:rPr lang="en-US" smtClean="0"/>
              <a:pPr/>
              <a:t>14</a:t>
            </a:fld>
            <a:endParaRPr lang="en-US" dirty="0"/>
          </a:p>
        </p:txBody>
      </p:sp>
      <p:sp>
        <p:nvSpPr>
          <p:cNvPr id="3" name="Content Placeholder 2"/>
          <p:cNvSpPr>
            <a:spLocks noGrp="1"/>
          </p:cNvSpPr>
          <p:nvPr>
            <p:ph type="body" sz="quarter" idx="13"/>
          </p:nvPr>
        </p:nvSpPr>
        <p:spPr>
          <a:xfrm>
            <a:off x="645319" y="1996016"/>
            <a:ext cx="7843838" cy="3490384"/>
          </a:xfrm>
        </p:spPr>
        <p:txBody>
          <a:bodyPr>
            <a:normAutofit/>
          </a:bodyPr>
          <a:lstStyle/>
          <a:p>
            <a:pPr marL="0" indent="0" algn="ctr">
              <a:buNone/>
            </a:pPr>
            <a:r>
              <a:rPr lang="en-US" sz="3500" b="1" dirty="0">
                <a:solidFill>
                  <a:schemeClr val="bg1"/>
                </a:solidFill>
              </a:rPr>
              <a:t>8.2 Collaboration for Health, Human Rights, and Health </a:t>
            </a:r>
            <a:r>
              <a:rPr lang="en-US" sz="3500" b="1" dirty="0" smtClean="0">
                <a:solidFill>
                  <a:schemeClr val="bg1"/>
                </a:solidFill>
              </a:rPr>
              <a:t>Diplomacy</a:t>
            </a:r>
            <a:endParaRPr lang="en-US" sz="3500" dirty="0">
              <a:solidFill>
                <a:schemeClr val="bg1"/>
              </a:solidFill>
            </a:endParaRPr>
          </a:p>
          <a:p>
            <a:pPr marL="0" indent="0" algn="ctr">
              <a:buNone/>
            </a:pPr>
            <a:r>
              <a:rPr lang="en-US" sz="2600" dirty="0" smtClean="0">
                <a:solidFill>
                  <a:schemeClr val="bg1"/>
                </a:solidFill>
                <a:latin typeface="+mn-lt"/>
              </a:rPr>
              <a:t>“If health is a human right, then a health disparity is a human rights issue and the struggle to achieve health equity for all is an issue of social justice.”</a:t>
            </a:r>
          </a:p>
          <a:p>
            <a:pPr algn="r">
              <a:buNone/>
            </a:pPr>
            <a:r>
              <a:rPr lang="en-US" sz="2200" i="1" dirty="0" smtClean="0">
                <a:solidFill>
                  <a:schemeClr val="bg1"/>
                </a:solidFill>
                <a:latin typeface="+mn-lt"/>
              </a:rPr>
              <a:t>	</a:t>
            </a:r>
            <a:r>
              <a:rPr lang="en-US" sz="2200" dirty="0" smtClean="0">
                <a:solidFill>
                  <a:schemeClr val="bg1"/>
                </a:solidFill>
                <a:latin typeface="+mn-lt"/>
              </a:rPr>
              <a:t>-Jacquelyn Miller, CEO, Nebraska DHHS</a:t>
            </a:r>
            <a:endParaRPr lang="en-US" sz="220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6C40CF-3B00-4FCD-8637-1B8507F08580}" type="slidenum">
              <a:rPr lang="en-US" smtClean="0"/>
              <a:pPr/>
              <a:t>15</a:t>
            </a:fld>
            <a:endParaRPr lang="en-US" dirty="0"/>
          </a:p>
        </p:txBody>
      </p:sp>
      <p:sp>
        <p:nvSpPr>
          <p:cNvPr id="8195" name="Rectangle 3"/>
          <p:cNvSpPr>
            <a:spLocks noGrp="1" noChangeArrowheads="1"/>
          </p:cNvSpPr>
          <p:nvPr>
            <p:ph type="body" sz="quarter" idx="13"/>
          </p:nvPr>
        </p:nvSpPr>
        <p:spPr>
          <a:xfrm>
            <a:off x="645319" y="2335213"/>
            <a:ext cx="7843838" cy="2312987"/>
          </a:xfrm>
        </p:spPr>
        <p:txBody>
          <a:bodyPr>
            <a:normAutofit/>
          </a:bodyPr>
          <a:lstStyle/>
          <a:p>
            <a:pPr algn="r" eaLnBrk="1" hangingPunct="1">
              <a:buFont typeface="Wingdings" pitchFamily="2" charset="2"/>
              <a:buNone/>
              <a:defRPr/>
            </a:pPr>
            <a:r>
              <a:rPr lang="en-US" sz="3200" dirty="0" smtClean="0">
                <a:solidFill>
                  <a:schemeClr val="bg1"/>
                </a:solidFill>
                <a:latin typeface="+mn-lt"/>
              </a:rPr>
              <a:t>“If we could change the health of the world by changing one thing, it would be to ensure equal rights for women.”</a:t>
            </a:r>
            <a:br>
              <a:rPr lang="en-US" sz="3200" dirty="0" smtClean="0">
                <a:solidFill>
                  <a:schemeClr val="bg1"/>
                </a:solidFill>
                <a:latin typeface="+mn-lt"/>
              </a:rPr>
            </a:br>
            <a:r>
              <a:rPr lang="en-US" sz="2000" dirty="0" smtClean="0">
                <a:solidFill>
                  <a:schemeClr val="bg1"/>
                </a:solidFill>
                <a:latin typeface="+mn-lt"/>
              </a:rPr>
              <a:t>-Eleanor Roosevelt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5029200"/>
          </a:xfrm>
        </p:spPr>
        <p:txBody>
          <a:bodyPr>
            <a:normAutofit/>
          </a:bodyPr>
          <a:lstStyle/>
          <a:p>
            <a:r>
              <a:rPr lang="en-US" sz="2400" dirty="0" smtClean="0"/>
              <a:t>Highest attainable standard of physical and mental health</a:t>
            </a:r>
          </a:p>
          <a:p>
            <a:pPr lvl="1">
              <a:buFont typeface="Wingdings" charset="2"/>
              <a:buChar char="§"/>
            </a:pPr>
            <a:r>
              <a:rPr lang="en-US" sz="2000" dirty="0" smtClean="0"/>
              <a:t>Including reproductive and sexual health</a:t>
            </a:r>
          </a:p>
          <a:p>
            <a:r>
              <a:rPr lang="en-US" sz="2400" dirty="0" smtClean="0"/>
              <a:t>Equal access to adequate health care and services</a:t>
            </a:r>
          </a:p>
          <a:p>
            <a:pPr lvl="1">
              <a:buFont typeface="Wingdings" charset="2"/>
              <a:buChar char="§"/>
            </a:pPr>
            <a:r>
              <a:rPr lang="en-US" sz="2000" dirty="0" smtClean="0"/>
              <a:t>Regardless of gender, race, or other status</a:t>
            </a:r>
          </a:p>
          <a:p>
            <a:r>
              <a:rPr lang="en-US" sz="2400" dirty="0" smtClean="0"/>
              <a:t>Equitable distribution of food, safe drinking water and sanitation</a:t>
            </a:r>
          </a:p>
          <a:p>
            <a:r>
              <a:rPr lang="en-US" sz="2400" dirty="0" smtClean="0"/>
              <a:t>Adequate housing, safe workplace</a:t>
            </a:r>
          </a:p>
          <a:p>
            <a:r>
              <a:rPr lang="en-US" sz="2400" dirty="0" smtClean="0"/>
              <a:t>Freedom from discrimination</a:t>
            </a:r>
          </a:p>
          <a:p>
            <a:r>
              <a:rPr lang="en-US" sz="2400" dirty="0" smtClean="0"/>
              <a:t>Education, including health and sex education</a:t>
            </a:r>
          </a:p>
          <a:p>
            <a:r>
              <a:rPr lang="en-US" sz="2400" dirty="0" smtClean="0"/>
              <a:t>Environment appropriate for a child’s physical and mental development</a:t>
            </a:r>
          </a:p>
          <a:p>
            <a:pPr lvl="1">
              <a:buFont typeface="Wingdings" charset="2"/>
              <a:buChar char="§"/>
            </a:pPr>
            <a:endParaRPr lang="en-US" sz="2000" b="1"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16</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United Nations human rights include…</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114800"/>
          </a:xfrm>
        </p:spPr>
        <p:txBody>
          <a:bodyPr>
            <a:normAutofit/>
          </a:bodyPr>
          <a:lstStyle/>
          <a:p>
            <a:r>
              <a:rPr lang="en-US" sz="2400" dirty="0" smtClean="0"/>
              <a:t>Eradicate Extreme Hunger and Poverty</a:t>
            </a:r>
          </a:p>
          <a:p>
            <a:r>
              <a:rPr lang="en-US" sz="2400" dirty="0" smtClean="0"/>
              <a:t>Achieve Universal Primary Education</a:t>
            </a:r>
          </a:p>
          <a:p>
            <a:r>
              <a:rPr lang="en-US" sz="2400" dirty="0" smtClean="0"/>
              <a:t>Promote Gender Equality and Empower Women</a:t>
            </a:r>
          </a:p>
          <a:p>
            <a:r>
              <a:rPr lang="en-US" sz="2400" dirty="0" smtClean="0"/>
              <a:t>Reduce Child Mortality</a:t>
            </a:r>
          </a:p>
          <a:p>
            <a:r>
              <a:rPr lang="en-US" sz="2400" dirty="0" smtClean="0"/>
              <a:t>Improve Maternal Health</a:t>
            </a:r>
          </a:p>
          <a:p>
            <a:r>
              <a:rPr lang="en-US" sz="2400" dirty="0" smtClean="0"/>
              <a:t>Combat HIV/AIDS, Malaria and Other Diseases</a:t>
            </a:r>
          </a:p>
          <a:p>
            <a:r>
              <a:rPr lang="en-US" sz="2400" dirty="0" smtClean="0"/>
              <a:t>Ensure Environmental Sustainability</a:t>
            </a:r>
          </a:p>
          <a:p>
            <a:r>
              <a:rPr lang="en-US" sz="2400" dirty="0" smtClean="0"/>
              <a:t>Develop a Global Partnership for Development</a:t>
            </a:r>
            <a:endParaRPr lang="en-US" sz="2400"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17</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United Nations Millennium Development Goals 2000-2015</a:t>
            </a:r>
            <a:endParaRPr lang="en-US" b="1" dirty="0">
              <a:solidFill>
                <a:srgbClr val="50514D"/>
              </a:solidFill>
            </a:endParaRPr>
          </a:p>
        </p:txBody>
      </p:sp>
    </p:spTree>
    <p:extLst>
      <p:ext uri="{BB962C8B-B14F-4D97-AF65-F5344CB8AC3E}">
        <p14:creationId xmlns:p14="http://schemas.microsoft.com/office/powerpoint/2010/main" val="27645485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534400" cy="4876800"/>
          </a:xfrm>
        </p:spPr>
        <p:txBody>
          <a:bodyPr>
            <a:normAutofit/>
          </a:bodyPr>
          <a:lstStyle/>
          <a:p>
            <a:pPr marL="0" indent="0">
              <a:buNone/>
            </a:pPr>
            <a:r>
              <a:rPr lang="en-US" dirty="0" smtClean="0">
                <a:solidFill>
                  <a:srgbClr val="B62721"/>
                </a:solidFill>
                <a:latin typeface="+mj-lt"/>
              </a:rPr>
              <a:t>Check out the United Nations Progress Report: </a:t>
            </a:r>
            <a:r>
              <a:rPr lang="en-US" dirty="0" smtClean="0">
                <a:hlinkClick r:id="rId2"/>
              </a:rPr>
              <a:t>www.un.org/millenniumgoals/</a:t>
            </a:r>
            <a:r>
              <a:rPr lang="en-US" dirty="0" smtClean="0"/>
              <a:t/>
            </a:r>
            <a:br>
              <a:rPr lang="en-US" dirty="0" smtClean="0"/>
            </a:br>
            <a:endParaRPr lang="en-US" dirty="0" smtClean="0"/>
          </a:p>
          <a:p>
            <a:r>
              <a:rPr lang="en-US" dirty="0" smtClean="0"/>
              <a:t>Extreme poverty is falling in every region, including Africa</a:t>
            </a:r>
          </a:p>
          <a:p>
            <a:r>
              <a:rPr lang="en-US" dirty="0" smtClean="0"/>
              <a:t>Water sources have improved</a:t>
            </a:r>
          </a:p>
          <a:p>
            <a:r>
              <a:rPr lang="en-US" dirty="0" smtClean="0"/>
              <a:t>Fewer people living in urban slums</a:t>
            </a:r>
          </a:p>
          <a:p>
            <a:r>
              <a:rPr lang="en-US" dirty="0" smtClean="0"/>
              <a:t>More children are in primary school (especially girls)</a:t>
            </a:r>
          </a:p>
          <a:p>
            <a:r>
              <a:rPr lang="en-US" dirty="0" smtClean="0"/>
              <a:t>Deaths under age 5 have fallen</a:t>
            </a:r>
          </a:p>
          <a:p>
            <a:r>
              <a:rPr lang="en-US" dirty="0" smtClean="0"/>
              <a:t>Millions more are receiving HIV antiretroviral therapy </a:t>
            </a:r>
          </a:p>
          <a:p>
            <a:r>
              <a:rPr lang="en-US" dirty="0" smtClean="0"/>
              <a:t>TB </a:t>
            </a:r>
            <a:r>
              <a:rPr lang="en-US" dirty="0" smtClean="0"/>
              <a:t>deaths </a:t>
            </a:r>
            <a:r>
              <a:rPr lang="en-US" dirty="0" smtClean="0"/>
              <a:t>are expected to fall dramatically</a:t>
            </a:r>
          </a:p>
          <a:p>
            <a:r>
              <a:rPr lang="en-US" dirty="0" smtClean="0"/>
              <a:t>Malaria cases have decreased</a:t>
            </a:r>
          </a:p>
          <a:p>
            <a:pPr marL="0" indent="0">
              <a:buNone/>
            </a:pP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18</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United Nations Progress Report</a:t>
            </a:r>
            <a:endParaRPr lang="en-US" b="1" dirty="0">
              <a:solidFill>
                <a:srgbClr val="50514D"/>
              </a:solidFill>
            </a:endParaRPr>
          </a:p>
        </p:txBody>
      </p:sp>
    </p:spTree>
    <p:extLst>
      <p:ext uri="{BB962C8B-B14F-4D97-AF65-F5344CB8AC3E}">
        <p14:creationId xmlns:p14="http://schemas.microsoft.com/office/powerpoint/2010/main" val="21566683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57800"/>
          </a:xfrm>
        </p:spPr>
        <p:txBody>
          <a:bodyPr>
            <a:normAutofit/>
          </a:bodyPr>
          <a:lstStyle/>
          <a:p>
            <a:r>
              <a:rPr lang="en-US" dirty="0" smtClean="0"/>
              <a:t>Global economic crises slowed progress for some countries; unemployment persists</a:t>
            </a:r>
          </a:p>
          <a:p>
            <a:r>
              <a:rPr lang="en-US" dirty="0" smtClean="0"/>
              <a:t>Rural areas haven’t improved water sources enough</a:t>
            </a:r>
          </a:p>
          <a:p>
            <a:r>
              <a:rPr lang="en-US" dirty="0" smtClean="0"/>
              <a:t>Maternal mortality is still too high</a:t>
            </a:r>
          </a:p>
          <a:p>
            <a:r>
              <a:rPr lang="en-US" dirty="0" smtClean="0"/>
              <a:t>Hunger and malnutrition persist </a:t>
            </a:r>
          </a:p>
          <a:p>
            <a:r>
              <a:rPr lang="en-US" dirty="0" smtClean="0"/>
              <a:t>Slums are still growing</a:t>
            </a:r>
          </a:p>
          <a:p>
            <a:r>
              <a:rPr lang="en-US" dirty="0" smtClean="0"/>
              <a:t>Gender inequality and violence undermine efforts of women to reach goals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19</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Global Challenges Remain</a:t>
            </a:r>
            <a:endParaRPr lang="en-US" b="1" dirty="0">
              <a:solidFill>
                <a:srgbClr val="50514D"/>
              </a:solidFill>
            </a:endParaRPr>
          </a:p>
        </p:txBody>
      </p:sp>
    </p:spTree>
    <p:extLst>
      <p:ext uri="{BB962C8B-B14F-4D97-AF65-F5344CB8AC3E}">
        <p14:creationId xmlns:p14="http://schemas.microsoft.com/office/powerpoint/2010/main" val="26907032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8" y="1837115"/>
            <a:ext cx="5213379" cy="3363533"/>
          </a:xfrm>
        </p:spPr>
        <p:txBody>
          <a:bodyPr anchor="ctr">
            <a:normAutofit/>
          </a:bodyPr>
          <a:lstStyle/>
          <a:p>
            <a:r>
              <a:rPr lang="en-US" dirty="0">
                <a:solidFill>
                  <a:srgbClr val="FFFFFF"/>
                </a:solidFill>
              </a:rPr>
              <a:t>Provisions 7-9, Commitment Beyond Individual Patient Encounters</a:t>
            </a:r>
          </a:p>
        </p:txBody>
      </p:sp>
      <p:sp>
        <p:nvSpPr>
          <p:cNvPr id="3" name="Rectangle 2"/>
          <p:cNvSpPr/>
          <p:nvPr/>
        </p:nvSpPr>
        <p:spPr>
          <a:xfrm>
            <a:off x="7325473" y="4872335"/>
            <a:ext cx="1818527" cy="461665"/>
          </a:xfrm>
          <a:prstGeom prst="rect">
            <a:avLst/>
          </a:prstGeom>
        </p:spPr>
        <p:txBody>
          <a:bodyPr wrap="none">
            <a:spAutoFit/>
          </a:bodyPr>
          <a:lstStyle/>
          <a:p>
            <a:pPr algn="ctr"/>
            <a:r>
              <a:rPr lang="en-US" sz="2400" dirty="0">
                <a:solidFill>
                  <a:srgbClr val="FFFFFF"/>
                </a:solidFill>
              </a:rPr>
              <a:t>Slide Deck 3</a:t>
            </a:r>
          </a:p>
        </p:txBody>
      </p:sp>
      <p:sp>
        <p:nvSpPr>
          <p:cNvPr id="4" name="TextBox 3"/>
          <p:cNvSpPr txBox="1"/>
          <p:nvPr/>
        </p:nvSpPr>
        <p:spPr>
          <a:xfrm>
            <a:off x="-685800" y="6477000"/>
            <a:ext cx="4038600" cy="276999"/>
          </a:xfrm>
          <a:prstGeom prst="rect">
            <a:avLst/>
          </a:prstGeom>
          <a:noFill/>
        </p:spPr>
        <p:txBody>
          <a:bodyPr wrap="square" rtlCol="0">
            <a:spAutoFit/>
          </a:bodyPr>
          <a:lstStyle/>
          <a:p>
            <a:pPr algn="ctr"/>
            <a:r>
              <a:rPr lang="en-US" sz="1200" dirty="0" smtClean="0"/>
              <a:t>© 2015 American Nurses Association</a:t>
            </a:r>
            <a:endParaRPr lang="en-US" sz="1200" dirty="0"/>
          </a:p>
        </p:txBody>
      </p:sp>
    </p:spTree>
    <p:extLst>
      <p:ext uri="{BB962C8B-B14F-4D97-AF65-F5344CB8AC3E}">
        <p14:creationId xmlns:p14="http://schemas.microsoft.com/office/powerpoint/2010/main" val="29765200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Text Placeholder 2"/>
          <p:cNvSpPr>
            <a:spLocks noGrp="1"/>
          </p:cNvSpPr>
          <p:nvPr>
            <p:ph type="body" sz="half" idx="1"/>
          </p:nvPr>
        </p:nvSpPr>
        <p:spPr>
          <a:xfrm>
            <a:off x="524932" y="1066800"/>
            <a:ext cx="8161868" cy="4953000"/>
          </a:xfrm>
        </p:spPr>
        <p:txBody>
          <a:bodyPr>
            <a:noAutofit/>
          </a:bodyPr>
          <a:lstStyle/>
          <a:p>
            <a:pPr algn="l" eaLnBrk="1" hangingPunct="1"/>
            <a:r>
              <a:rPr lang="en-US" dirty="0" smtClean="0"/>
              <a:t>Power differential exists between those who can access health care and those who cannot </a:t>
            </a:r>
          </a:p>
          <a:p>
            <a:pPr algn="l" eaLnBrk="1" hangingPunct="1"/>
            <a:r>
              <a:rPr lang="en-US" dirty="0" smtClean="0"/>
              <a:t>Uninsured, underinsured </a:t>
            </a:r>
          </a:p>
          <a:p>
            <a:pPr lvl="2">
              <a:buFont typeface="Wingdings" charset="2"/>
              <a:buChar char="§"/>
            </a:pPr>
            <a:r>
              <a:rPr lang="en-US" sz="2200" dirty="0" smtClean="0"/>
              <a:t>Marginally </a:t>
            </a:r>
            <a:r>
              <a:rPr lang="en-US" sz="2200" dirty="0"/>
              <a:t>i</a:t>
            </a:r>
            <a:r>
              <a:rPr lang="en-US" sz="2200" dirty="0" smtClean="0"/>
              <a:t>nsured</a:t>
            </a:r>
          </a:p>
          <a:p>
            <a:pPr lvl="2">
              <a:buFont typeface="Wingdings" charset="2"/>
              <a:buChar char="§"/>
            </a:pPr>
            <a:r>
              <a:rPr lang="en-US" sz="2200" dirty="0" smtClean="0"/>
              <a:t>Tenuously insured</a:t>
            </a:r>
          </a:p>
          <a:p>
            <a:pPr lvl="2">
              <a:buFont typeface="Wingdings" charset="2"/>
              <a:buChar char="§"/>
            </a:pPr>
            <a:r>
              <a:rPr lang="en-US" sz="2200" dirty="0" smtClean="0"/>
              <a:t>Periodically insured</a:t>
            </a:r>
          </a:p>
          <a:p>
            <a:pPr lvl="2">
              <a:buFont typeface="Wingdings" charset="2"/>
              <a:buChar char="§"/>
            </a:pPr>
            <a:r>
              <a:rPr lang="en-US" sz="2200" dirty="0" smtClean="0"/>
              <a:t>Refugees and immigrants</a:t>
            </a:r>
          </a:p>
          <a:p>
            <a:r>
              <a:rPr lang="en-US" dirty="0" smtClean="0"/>
              <a:t>Stigma of welfare in America</a:t>
            </a:r>
          </a:p>
          <a:p>
            <a:pPr lvl="2" eaLnBrk="1" hangingPunct="1">
              <a:buFont typeface="Wingdings" charset="2"/>
              <a:buChar char="§"/>
            </a:pPr>
            <a:r>
              <a:rPr lang="en-US" sz="2200" dirty="0" smtClean="0"/>
              <a:t>Less likely to secure Medicaid benefits</a:t>
            </a:r>
          </a:p>
          <a:p>
            <a:pPr lvl="1" algn="l" eaLnBrk="1" hangingPunct="1">
              <a:buFontTx/>
              <a:buNone/>
            </a:pPr>
            <a:endParaRPr lang="en-US" dirty="0"/>
          </a:p>
          <a:p>
            <a:pPr>
              <a:buFontTx/>
              <a:buNone/>
            </a:pPr>
            <a:r>
              <a:rPr lang="en-US" dirty="0" smtClean="0">
                <a:solidFill>
                  <a:srgbClr val="B62721"/>
                </a:solidFill>
                <a:latin typeface="+mj-lt"/>
              </a:rPr>
              <a:t>Access to Care Is Still a Huge Issue for Millions</a:t>
            </a:r>
          </a:p>
          <a:p>
            <a:pPr lvl="1" algn="l" eaLnBrk="1" hangingPunct="1">
              <a:buFontTx/>
              <a:buNone/>
            </a:pPr>
            <a:endParaRPr lang="en-US" dirty="0" smtClean="0"/>
          </a:p>
          <a:p>
            <a:pPr marL="0" indent="0" eaLnBrk="1" hangingPunct="1"/>
            <a:endParaRPr lang="en-US" dirty="0" smtClean="0"/>
          </a:p>
        </p:txBody>
      </p:sp>
      <p:sp>
        <p:nvSpPr>
          <p:cNvPr id="2" name="Slide Number Placeholder 1"/>
          <p:cNvSpPr>
            <a:spLocks noGrp="1"/>
          </p:cNvSpPr>
          <p:nvPr>
            <p:ph type="sldNum" sz="quarter" idx="12"/>
          </p:nvPr>
        </p:nvSpPr>
        <p:spPr/>
        <p:txBody>
          <a:bodyPr/>
          <a:lstStyle/>
          <a:p>
            <a:pPr>
              <a:defRPr/>
            </a:pPr>
            <a:fld id="{8E62651C-FEEA-47E3-9826-164FFAD1A6E7}" type="slidenum">
              <a:rPr lang="en-US" smtClean="0"/>
              <a:pPr>
                <a:defRPr/>
              </a:pPr>
              <a:t>20</a:t>
            </a:fld>
            <a:endParaRPr lang="en-US" dirty="0"/>
          </a:p>
        </p:txBody>
      </p:sp>
      <p:sp>
        <p:nvSpPr>
          <p:cNvPr id="6" name="Title 3"/>
          <p:cNvSpPr txBox="1">
            <a:spLocks/>
          </p:cNvSpPr>
          <p:nvPr/>
        </p:nvSpPr>
        <p:spPr>
          <a:xfrm>
            <a:off x="457200" y="304800"/>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Underserved in Health Care</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6C40CF-3B00-4FCD-8637-1B8507F08580}" type="slidenum">
              <a:rPr lang="en-US" smtClean="0"/>
              <a:pPr/>
              <a:t>21</a:t>
            </a:fld>
            <a:endParaRPr lang="en-US" dirty="0"/>
          </a:p>
        </p:txBody>
      </p:sp>
      <p:sp>
        <p:nvSpPr>
          <p:cNvPr id="2" name="Title 1"/>
          <p:cNvSpPr>
            <a:spLocks noGrp="1"/>
          </p:cNvSpPr>
          <p:nvPr>
            <p:ph type="title" idx="4294967295"/>
          </p:nvPr>
        </p:nvSpPr>
        <p:spPr>
          <a:xfrm>
            <a:off x="1447800" y="2286000"/>
            <a:ext cx="6477000" cy="1600200"/>
          </a:xfrm>
        </p:spPr>
        <p:txBody>
          <a:bodyPr>
            <a:normAutofit/>
          </a:bodyPr>
          <a:lstStyle/>
          <a:p>
            <a:pPr algn="ctr"/>
            <a:r>
              <a:rPr lang="en-US" dirty="0" smtClean="0">
                <a:solidFill>
                  <a:schemeClr val="bg1"/>
                </a:solidFill>
              </a:rPr>
              <a:t>But What Can I Do About </a:t>
            </a:r>
            <a:r>
              <a:rPr lang="en-US" dirty="0">
                <a:solidFill>
                  <a:schemeClr val="bg1"/>
                </a:solidFill>
              </a:rPr>
              <a:t>T</a:t>
            </a:r>
            <a:r>
              <a:rPr lang="en-US" dirty="0" smtClean="0">
                <a:solidFill>
                  <a:schemeClr val="bg1"/>
                </a:solidFill>
              </a:rPr>
              <a:t>hese Huge Problems?</a:t>
            </a:r>
            <a:endParaRPr lang="en-US" dirty="0">
              <a:solidFill>
                <a:schemeClr val="bg1"/>
              </a:solidFill>
            </a:endParaRPr>
          </a:p>
        </p:txBody>
      </p:sp>
      <p:pic>
        <p:nvPicPr>
          <p:cNvPr id="5" name="Picture 4"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7070" y="289560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077200" cy="4423280"/>
          </a:xfrm>
        </p:spPr>
        <p:txBody>
          <a:bodyPr>
            <a:normAutofit/>
          </a:bodyPr>
          <a:lstStyle/>
          <a:p>
            <a:r>
              <a:rPr lang="en-US" sz="2400" dirty="0" smtClean="0"/>
              <a:t>Read to stay informed</a:t>
            </a:r>
          </a:p>
          <a:p>
            <a:r>
              <a:rPr lang="en-US" sz="2400" dirty="0" smtClean="0"/>
              <a:t>Write letters to legislators</a:t>
            </a:r>
          </a:p>
          <a:p>
            <a:r>
              <a:rPr lang="en-US" sz="2400" dirty="0" smtClean="0"/>
              <a:t>Foster healthy lifestyles in your community</a:t>
            </a:r>
          </a:p>
          <a:p>
            <a:r>
              <a:rPr lang="en-US" sz="2400" dirty="0" smtClean="0"/>
              <a:t>Be aware of underlying community conditions contributing to health problems</a:t>
            </a:r>
          </a:p>
          <a:p>
            <a:r>
              <a:rPr lang="en-US" sz="2400" dirty="0" smtClean="0"/>
              <a:t>Create a clinical environment that is culturally sensitive to diverse cultural perspectives</a:t>
            </a:r>
          </a:p>
          <a:p>
            <a:r>
              <a:rPr lang="en-US" sz="2400" dirty="0" smtClean="0"/>
              <a:t>Join a professional organization that lobbies Congress for equitable policies</a:t>
            </a:r>
          </a:p>
          <a:p>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22</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Some Small Steps for Individual Nurses</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373563"/>
          </a:xfrm>
        </p:spPr>
        <p:txBody>
          <a:bodyPr>
            <a:normAutofit/>
          </a:bodyPr>
          <a:lstStyle/>
          <a:p>
            <a:r>
              <a:rPr lang="en-US" sz="2400" dirty="0" smtClean="0"/>
              <a:t>Nursing:  American Nurses Association</a:t>
            </a:r>
          </a:p>
          <a:p>
            <a:pPr lvl="1"/>
            <a:r>
              <a:rPr lang="en-US" sz="2000" dirty="0" smtClean="0"/>
              <a:t>Specialty Organizations</a:t>
            </a:r>
          </a:p>
          <a:p>
            <a:r>
              <a:rPr lang="en-US" sz="2400" dirty="0" smtClean="0"/>
              <a:t>Multidisciplinary (Health)</a:t>
            </a:r>
          </a:p>
          <a:p>
            <a:pPr lvl="1">
              <a:buFont typeface="Wingdings" charset="2"/>
              <a:buChar char="§"/>
            </a:pPr>
            <a:r>
              <a:rPr lang="en-US" sz="2000" dirty="0" smtClean="0"/>
              <a:t>Public Health, American Public Health Association</a:t>
            </a:r>
          </a:p>
          <a:p>
            <a:pPr lvl="1">
              <a:buFont typeface="Wingdings" charset="2"/>
              <a:buChar char="§"/>
            </a:pPr>
            <a:r>
              <a:rPr lang="en-US" sz="2000" dirty="0" smtClean="0"/>
              <a:t>Rural Health</a:t>
            </a:r>
          </a:p>
          <a:p>
            <a:r>
              <a:rPr lang="en-US" sz="2400" dirty="0" smtClean="0"/>
              <a:t>Multidisciplinary</a:t>
            </a:r>
            <a:r>
              <a:rPr lang="en-US" sz="2400" dirty="0" smtClean="0"/>
              <a:t>/</a:t>
            </a:r>
            <a:r>
              <a:rPr lang="en-US" sz="2400" dirty="0" err="1" smtClean="0"/>
              <a:t>Multiorganizational</a:t>
            </a:r>
            <a:endParaRPr lang="en-US" sz="2400" dirty="0" smtClean="0"/>
          </a:p>
          <a:p>
            <a:pPr lvl="1">
              <a:buFont typeface="Wingdings" charset="2"/>
              <a:buChar char="§"/>
            </a:pPr>
            <a:r>
              <a:rPr lang="en-US" sz="2000" dirty="0" smtClean="0"/>
              <a:t>Sociologists, political scientists, demographers</a:t>
            </a:r>
          </a:p>
          <a:p>
            <a:pPr lvl="1">
              <a:buFont typeface="Wingdings" charset="2"/>
              <a:buChar char="§"/>
            </a:pPr>
            <a:r>
              <a:rPr lang="en-US" sz="2000" dirty="0" smtClean="0"/>
              <a:t>Environmentalists, journalists, historians, geoscientists, climatologists and more</a:t>
            </a:r>
            <a:endParaRPr lang="en-US" sz="2000"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23</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Your Voice Is Amplified in Professional Organizations</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524000"/>
            <a:ext cx="8382000" cy="4419600"/>
          </a:xfrm>
        </p:spPr>
        <p:txBody>
          <a:bodyPr>
            <a:noAutofit/>
          </a:bodyPr>
          <a:lstStyle/>
          <a:p>
            <a:pPr marL="0" indent="0">
              <a:buNone/>
            </a:pPr>
            <a:r>
              <a:rPr lang="en-US" dirty="0" smtClean="0">
                <a:solidFill>
                  <a:srgbClr val="B62721"/>
                </a:solidFill>
                <a:latin typeface="+mj-lt"/>
              </a:rPr>
              <a:t>Collaboration:  An Instrument for Social Justice</a:t>
            </a:r>
          </a:p>
          <a:p>
            <a:pPr>
              <a:buFont typeface="Wingdings" panose="05000000000000000000" pitchFamily="2" charset="2"/>
              <a:buChar char="§"/>
            </a:pPr>
            <a:r>
              <a:rPr lang="en-US" dirty="0" smtClean="0"/>
              <a:t>Inequality, poverty, and stigma erode health</a:t>
            </a:r>
          </a:p>
          <a:p>
            <a:pPr>
              <a:buFont typeface="Wingdings" panose="05000000000000000000" pitchFamily="2" charset="2"/>
              <a:buChar char="§"/>
            </a:pPr>
            <a:r>
              <a:rPr lang="en-US" dirty="0" smtClean="0"/>
              <a:t>Social determinants of health must be addressed, including…</a:t>
            </a:r>
          </a:p>
          <a:p>
            <a:pPr lvl="1">
              <a:buFont typeface="Arial" panose="020B0604020202020204" pitchFamily="34" charset="0"/>
              <a:buChar char="•"/>
            </a:pPr>
            <a:r>
              <a:rPr lang="en-US" sz="2000" dirty="0" smtClean="0"/>
              <a:t>Contaminated water and air</a:t>
            </a:r>
          </a:p>
          <a:p>
            <a:pPr lvl="1">
              <a:buFont typeface="Arial" panose="020B0604020202020204" pitchFamily="34" charset="0"/>
              <a:buChar char="•"/>
            </a:pPr>
            <a:r>
              <a:rPr lang="en-US" sz="2000" dirty="0" smtClean="0"/>
              <a:t>Poor sanitation</a:t>
            </a:r>
          </a:p>
          <a:p>
            <a:pPr lvl="1">
              <a:buFont typeface="Arial" panose="020B0604020202020204" pitchFamily="34" charset="0"/>
              <a:buChar char="•"/>
            </a:pPr>
            <a:r>
              <a:rPr lang="en-US" sz="2000" dirty="0" smtClean="0"/>
              <a:t>Hunger</a:t>
            </a:r>
          </a:p>
          <a:p>
            <a:pPr lvl="1">
              <a:buFont typeface="Arial" panose="020B0604020202020204" pitchFamily="34" charset="0"/>
              <a:buChar char="•"/>
            </a:pPr>
            <a:r>
              <a:rPr lang="en-US" sz="2000" dirty="0" smtClean="0"/>
              <a:t>Limited education</a:t>
            </a:r>
          </a:p>
          <a:p>
            <a:pPr lvl="1">
              <a:buFont typeface="Arial" panose="020B0604020202020204" pitchFamily="34" charset="0"/>
              <a:buChar char="•"/>
            </a:pPr>
            <a:r>
              <a:rPr lang="en-US" sz="2000" dirty="0" smtClean="0"/>
              <a:t>Violence, warfare</a:t>
            </a:r>
          </a:p>
          <a:p>
            <a:pPr lvl="1">
              <a:buFont typeface="Arial" panose="020B0604020202020204" pitchFamily="34" charset="0"/>
              <a:buChar char="•"/>
            </a:pPr>
            <a:r>
              <a:rPr lang="en-US" sz="2000" dirty="0" smtClean="0"/>
              <a:t>Homelessness</a:t>
            </a:r>
          </a:p>
        </p:txBody>
      </p:sp>
      <p:sp>
        <p:nvSpPr>
          <p:cNvPr id="2" name="Slide Number Placeholder 1"/>
          <p:cNvSpPr>
            <a:spLocks noGrp="1"/>
          </p:cNvSpPr>
          <p:nvPr>
            <p:ph type="sldNum" sz="quarter" idx="12"/>
          </p:nvPr>
        </p:nvSpPr>
        <p:spPr/>
        <p:txBody>
          <a:bodyPr/>
          <a:lstStyle/>
          <a:p>
            <a:fld id="{1A6C40CF-3B00-4FCD-8637-1B8507F08580}" type="slidenum">
              <a:rPr lang="en-US" smtClean="0"/>
              <a:pPr/>
              <a:t>24</a:t>
            </a:fld>
            <a:endParaRPr lang="en-US" dirty="0"/>
          </a:p>
        </p:txBody>
      </p:sp>
      <p:sp>
        <p:nvSpPr>
          <p:cNvPr id="4"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8.3 Obligation to Advance Health and Human Rights and Reduce Disparities</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423280"/>
          </a:xfrm>
        </p:spPr>
        <p:txBody>
          <a:bodyPr/>
          <a:lstStyle/>
          <a:p>
            <a:pPr marL="0" indent="0">
              <a:buNone/>
            </a:pPr>
            <a:r>
              <a:rPr lang="en-US" sz="2400" dirty="0" smtClean="0">
                <a:solidFill>
                  <a:srgbClr val="B62721"/>
                </a:solidFill>
                <a:latin typeface="+mj-lt"/>
              </a:rPr>
              <a:t>Collaborative </a:t>
            </a:r>
            <a:r>
              <a:rPr lang="en-US" sz="2400" dirty="0">
                <a:solidFill>
                  <a:srgbClr val="B62721"/>
                </a:solidFill>
                <a:latin typeface="+mj-lt"/>
              </a:rPr>
              <a:t>partnerships with a united voice can impact legislation, </a:t>
            </a:r>
            <a:r>
              <a:rPr lang="en-US" sz="2400" dirty="0" smtClean="0">
                <a:solidFill>
                  <a:srgbClr val="B62721"/>
                </a:solidFill>
                <a:latin typeface="+mj-lt"/>
              </a:rPr>
              <a:t>policies, </a:t>
            </a:r>
            <a:r>
              <a:rPr lang="en-US" sz="2400" dirty="0">
                <a:solidFill>
                  <a:srgbClr val="B62721"/>
                </a:solidFill>
                <a:latin typeface="+mj-lt"/>
              </a:rPr>
              <a:t>and relief efforts to alleviate suffering and create living conditions in which populations can </a:t>
            </a:r>
            <a:r>
              <a:rPr lang="en-US" sz="2400" dirty="0" smtClean="0">
                <a:solidFill>
                  <a:srgbClr val="B62721"/>
                </a:solidFill>
                <a:latin typeface="+mj-lt"/>
              </a:rPr>
              <a:t>flourish.</a:t>
            </a:r>
            <a:endParaRPr lang="en-US" sz="2400" dirty="0">
              <a:solidFill>
                <a:srgbClr val="B62721"/>
              </a:solidFill>
              <a:latin typeface="+mj-lt"/>
            </a:endParaRPr>
          </a:p>
          <a:p>
            <a:pPr marL="0" indent="0">
              <a:buNone/>
            </a:pPr>
            <a:endParaRPr lang="en-US" dirty="0">
              <a:solidFill>
                <a:srgbClr val="B62721"/>
              </a:solidFill>
              <a:latin typeface="+mj-lt"/>
            </a:endParaRPr>
          </a:p>
        </p:txBody>
      </p:sp>
      <p:sp>
        <p:nvSpPr>
          <p:cNvPr id="4" name="Slide Number Placeholder 3"/>
          <p:cNvSpPr>
            <a:spLocks noGrp="1"/>
          </p:cNvSpPr>
          <p:nvPr>
            <p:ph type="sldNum" sz="quarter" idx="12"/>
          </p:nvPr>
        </p:nvSpPr>
        <p:spPr/>
        <p:txBody>
          <a:bodyPr/>
          <a:lstStyle/>
          <a:p>
            <a:fld id="{1A6C40CF-3B00-4FCD-8637-1B8507F08580}" type="slidenum">
              <a:rPr lang="en-US" smtClean="0"/>
              <a:pPr/>
              <a:t>25</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Partnerships</a:t>
            </a:r>
          </a:p>
        </p:txBody>
      </p:sp>
    </p:spTree>
    <p:extLst>
      <p:ext uri="{BB962C8B-B14F-4D97-AF65-F5344CB8AC3E}">
        <p14:creationId xmlns:p14="http://schemas.microsoft.com/office/powerpoint/2010/main" val="2304428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6C40CF-3B00-4FCD-8637-1B8507F08580}" type="slidenum">
              <a:rPr lang="en-US" smtClean="0"/>
              <a:pPr/>
              <a:t>26</a:t>
            </a:fld>
            <a:endParaRPr lang="en-US" dirty="0"/>
          </a:p>
        </p:txBody>
      </p:sp>
      <p:sp>
        <p:nvSpPr>
          <p:cNvPr id="4" name="Content Placeholder 3"/>
          <p:cNvSpPr>
            <a:spLocks noGrp="1"/>
          </p:cNvSpPr>
          <p:nvPr>
            <p:ph type="body" sz="quarter" idx="13"/>
          </p:nvPr>
        </p:nvSpPr>
        <p:spPr>
          <a:xfrm>
            <a:off x="645319" y="887413"/>
            <a:ext cx="7843838" cy="1093787"/>
          </a:xfrm>
        </p:spPr>
        <p:txBody>
          <a:bodyPr>
            <a:noAutofit/>
          </a:bodyPr>
          <a:lstStyle/>
          <a:p>
            <a:pPr marL="0" indent="0">
              <a:buNone/>
            </a:pPr>
            <a:r>
              <a:rPr lang="en-US" sz="2800" dirty="0"/>
              <a:t>8.4 Collaboration for Human Rights in Complex, Extreme, or Extraordinary Practice Settings</a:t>
            </a:r>
          </a:p>
          <a:p>
            <a:endParaRPr lang="en-US" sz="2800" dirty="0"/>
          </a:p>
        </p:txBody>
      </p:sp>
      <p:pic>
        <p:nvPicPr>
          <p:cNvPr id="5" name="Picture 2" descr="H:\Continuing Education Style and Materials\Images Audio Video\All Images\Pixabay_CCL_katrina_F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11976"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61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05800" cy="4724400"/>
          </a:xfrm>
        </p:spPr>
        <p:txBody>
          <a:bodyPr>
            <a:noAutofit/>
          </a:bodyPr>
          <a:lstStyle/>
          <a:p>
            <a:r>
              <a:rPr lang="en-US" dirty="0" smtClean="0"/>
              <a:t>You are the only RN caring for three terminally ill patients in the ICU on the 5</a:t>
            </a:r>
            <a:r>
              <a:rPr lang="en-US" baseline="30000" dirty="0" smtClean="0"/>
              <a:t>th</a:t>
            </a:r>
            <a:r>
              <a:rPr lang="en-US" dirty="0" smtClean="0"/>
              <a:t> floor during a hurricane that has knocked out power, contaminated the water, and produced structural damage to the hospital. </a:t>
            </a:r>
          </a:p>
          <a:p>
            <a:r>
              <a:rPr lang="en-US" dirty="0" smtClean="0"/>
              <a:t>Evacuation is not possible for four days during which you run out of IVs and morphine.  The pharmacy is shut down and all pharmacists have evacuated. </a:t>
            </a:r>
            <a:endParaRPr lang="en-US" dirty="0"/>
          </a:p>
          <a:p>
            <a:r>
              <a:rPr lang="en-US" dirty="0" smtClean="0"/>
              <a:t>Patients are suffering in 105 degree heat with no fluids and no pain relief. One patient asks you to be merciful and end his suffering.  What are your options? What guidance does the Code provide?</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27</a:t>
            </a:fld>
            <a:endParaRPr lang="en-US" dirty="0"/>
          </a:p>
        </p:txBody>
      </p:sp>
      <p:sp>
        <p:nvSpPr>
          <p:cNvPr id="5" name="Title 3"/>
          <p:cNvSpPr txBox="1">
            <a:spLocks/>
          </p:cNvSpPr>
          <p:nvPr/>
        </p:nvSpPr>
        <p:spPr>
          <a:xfrm>
            <a:off x="1371600" y="323208"/>
            <a:ext cx="72390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Imagine…</a:t>
            </a:r>
            <a:endParaRPr lang="en-US" b="1" dirty="0">
              <a:solidFill>
                <a:srgbClr val="50514D"/>
              </a:solidFill>
            </a:endParaRPr>
          </a:p>
        </p:txBody>
      </p:sp>
      <p:pic>
        <p:nvPicPr>
          <p:cNvPr id="6" name="Picture 5"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38100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423280"/>
          </a:xfrm>
        </p:spPr>
        <p:txBody>
          <a:bodyPr>
            <a:normAutofit/>
          </a:bodyPr>
          <a:lstStyle/>
          <a:p>
            <a:pPr marL="0" indent="0">
              <a:buNone/>
            </a:pPr>
            <a:r>
              <a:rPr lang="en-US" dirty="0" smtClean="0">
                <a:solidFill>
                  <a:srgbClr val="B62721"/>
                </a:solidFill>
                <a:latin typeface="+mj-lt"/>
              </a:rPr>
              <a:t>When individuals lose power to represent themselves and their needs, wishes, values, and choices, others must advocate for them.</a:t>
            </a:r>
          </a:p>
          <a:p>
            <a:pPr>
              <a:buFont typeface="Wingdings" panose="05000000000000000000" pitchFamily="2" charset="2"/>
              <a:buChar char="§"/>
            </a:pPr>
            <a:r>
              <a:rPr lang="en-US" dirty="0" smtClean="0"/>
              <a:t>Potentially vulnerable</a:t>
            </a:r>
          </a:p>
          <a:p>
            <a:pPr>
              <a:buFont typeface="Wingdings" panose="05000000000000000000" pitchFamily="2" charset="2"/>
              <a:buChar char="§"/>
            </a:pPr>
            <a:r>
              <a:rPr lang="en-US" dirty="0" smtClean="0"/>
              <a:t>Circumstantially vulnerable</a:t>
            </a:r>
          </a:p>
          <a:p>
            <a:pPr>
              <a:buFont typeface="Wingdings" panose="05000000000000000000" pitchFamily="2" charset="2"/>
              <a:buChar char="§"/>
            </a:pPr>
            <a:r>
              <a:rPr lang="en-US" dirty="0" smtClean="0"/>
              <a:t>Temporarily vulnerable</a:t>
            </a:r>
          </a:p>
          <a:p>
            <a:pPr>
              <a:buFont typeface="Wingdings" panose="05000000000000000000" pitchFamily="2" charset="2"/>
              <a:buChar char="§"/>
            </a:pPr>
            <a:r>
              <a:rPr lang="en-US" dirty="0" smtClean="0"/>
              <a:t>Episodically vulnerable</a:t>
            </a:r>
          </a:p>
          <a:p>
            <a:pPr>
              <a:buFont typeface="Wingdings" panose="05000000000000000000" pitchFamily="2" charset="2"/>
              <a:buChar char="§"/>
            </a:pPr>
            <a:r>
              <a:rPr lang="en-US" dirty="0" smtClean="0"/>
              <a:t>Permanently vulnerable</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28</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Continuum of Vulnerability</a:t>
            </a:r>
            <a:endParaRPr lang="en-US" b="1" dirty="0">
              <a:solidFill>
                <a:srgbClr val="50514D"/>
              </a:solidFill>
            </a:endParaRPr>
          </a:p>
        </p:txBody>
      </p:sp>
    </p:spTree>
    <p:extLst>
      <p:ext uri="{BB962C8B-B14F-4D97-AF65-F5344CB8AC3E}">
        <p14:creationId xmlns:p14="http://schemas.microsoft.com/office/powerpoint/2010/main" val="20846197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533400"/>
          </a:xfrm>
        </p:spPr>
        <p:txBody>
          <a:bodyPr>
            <a:normAutofit fontScale="90000"/>
          </a:bodyPr>
          <a:lstStyle/>
          <a:p>
            <a:r>
              <a:rPr lang="en-US" b="1" dirty="0" smtClean="0">
                <a:solidFill>
                  <a:schemeClr val="accent2">
                    <a:lumMod val="75000"/>
                  </a:schemeClr>
                </a:solidFill>
              </a:rPr>
              <a:t/>
            </a:r>
            <a:br>
              <a:rPr lang="en-US" b="1" dirty="0" smtClean="0">
                <a:solidFill>
                  <a:schemeClr val="accent2">
                    <a:lumMod val="75000"/>
                  </a:schemeClr>
                </a:solidFill>
              </a:rPr>
            </a:br>
            <a:r>
              <a:rPr lang="en-US" b="1" dirty="0">
                <a:solidFill>
                  <a:schemeClr val="accent2">
                    <a:lumMod val="75000"/>
                  </a:schemeClr>
                </a:solidFill>
              </a:rPr>
              <a:t/>
            </a:r>
            <a:br>
              <a:rPr lang="en-US" b="1" dirty="0">
                <a:solidFill>
                  <a:schemeClr val="accent2">
                    <a:lumMod val="75000"/>
                  </a:schemeClr>
                </a:solidFill>
              </a:rPr>
            </a:br>
            <a:r>
              <a:rPr lang="en-US" b="1" dirty="0" smtClean="0">
                <a:solidFill>
                  <a:srgbClr val="1291D0"/>
                </a:solidFill>
              </a:rPr>
              <a:t/>
            </a:r>
            <a:br>
              <a:rPr lang="en-US" b="1" dirty="0" smtClean="0">
                <a:solidFill>
                  <a:srgbClr val="1291D0"/>
                </a:solidFill>
              </a:rPr>
            </a:br>
            <a:endParaRPr lang="en-US" sz="3100" dirty="0">
              <a:solidFill>
                <a:srgbClr val="1291D0"/>
              </a:solidFill>
              <a:latin typeface="+mn-lt"/>
            </a:endParaRPr>
          </a:p>
        </p:txBody>
      </p:sp>
      <p:sp>
        <p:nvSpPr>
          <p:cNvPr id="5" name="Slide Number Placeholder 4"/>
          <p:cNvSpPr>
            <a:spLocks noGrp="1"/>
          </p:cNvSpPr>
          <p:nvPr>
            <p:ph type="sldNum" sz="quarter" idx="12"/>
          </p:nvPr>
        </p:nvSpPr>
        <p:spPr/>
        <p:txBody>
          <a:bodyPr/>
          <a:lstStyle/>
          <a:p>
            <a:fld id="{1A6C40CF-3B00-4FCD-8637-1B8507F08580}" type="slidenum">
              <a:rPr lang="en-US" smtClean="0"/>
              <a:pPr/>
              <a:t>29</a:t>
            </a:fld>
            <a:endParaRPr lang="en-US" dirty="0"/>
          </a:p>
        </p:txBody>
      </p:sp>
      <p:sp>
        <p:nvSpPr>
          <p:cNvPr id="4" name="TextBox 3"/>
          <p:cNvSpPr txBox="1"/>
          <p:nvPr/>
        </p:nvSpPr>
        <p:spPr>
          <a:xfrm>
            <a:off x="457200" y="1066800"/>
            <a:ext cx="8763000" cy="4124205"/>
          </a:xfrm>
          <a:prstGeom prst="rect">
            <a:avLst/>
          </a:prstGeom>
          <a:noFill/>
        </p:spPr>
        <p:txBody>
          <a:bodyPr wrap="square" rtlCol="0">
            <a:spAutoFit/>
          </a:bodyPr>
          <a:lstStyle/>
          <a:p>
            <a:r>
              <a:rPr lang="en-US" sz="2400" dirty="0" smtClean="0">
                <a:solidFill>
                  <a:srgbClr val="50514D"/>
                </a:solidFill>
                <a:latin typeface="+mj-lt"/>
              </a:rPr>
              <a:t>The profession of nursing, collectively through its professional organizations, must articulate nursing values, maintain the integrity of the profession, and integrate principles of social justice into nursing and health policy.</a:t>
            </a:r>
          </a:p>
          <a:p>
            <a:endParaRPr lang="en-US" sz="2400" dirty="0"/>
          </a:p>
          <a:p>
            <a:r>
              <a:rPr lang="en-US" sz="2400" dirty="0">
                <a:solidFill>
                  <a:srgbClr val="B62721"/>
                </a:solidFill>
                <a:latin typeface="+mj-lt"/>
              </a:rPr>
              <a:t>Interpretive Statements</a:t>
            </a:r>
          </a:p>
          <a:p>
            <a:r>
              <a:rPr lang="en-US" sz="2200" dirty="0">
                <a:solidFill>
                  <a:srgbClr val="B62721"/>
                </a:solidFill>
                <a:latin typeface="+mj-lt"/>
              </a:rPr>
              <a:t>9.1</a:t>
            </a:r>
            <a:r>
              <a:rPr lang="en-US" sz="2200" dirty="0"/>
              <a:t> Articulation and Assertion of Values</a:t>
            </a:r>
          </a:p>
          <a:p>
            <a:r>
              <a:rPr lang="en-US" sz="2200" dirty="0">
                <a:solidFill>
                  <a:srgbClr val="B62721"/>
                </a:solidFill>
                <a:latin typeface="+mj-lt"/>
              </a:rPr>
              <a:t>9.2</a:t>
            </a:r>
            <a:r>
              <a:rPr lang="en-US" sz="2200" dirty="0">
                <a:solidFill>
                  <a:srgbClr val="B62721"/>
                </a:solidFill>
              </a:rPr>
              <a:t> </a:t>
            </a:r>
            <a:r>
              <a:rPr lang="en-US" sz="2200" dirty="0"/>
              <a:t>Integrity of the Profession</a:t>
            </a:r>
          </a:p>
          <a:p>
            <a:r>
              <a:rPr lang="en-US" sz="2200" dirty="0">
                <a:solidFill>
                  <a:srgbClr val="B62721"/>
                </a:solidFill>
                <a:latin typeface="+mj-lt"/>
              </a:rPr>
              <a:t>9.3</a:t>
            </a:r>
            <a:r>
              <a:rPr lang="en-US" sz="2200" dirty="0">
                <a:solidFill>
                  <a:srgbClr val="B62721"/>
                </a:solidFill>
              </a:rPr>
              <a:t> </a:t>
            </a:r>
            <a:r>
              <a:rPr lang="en-US" sz="2200" dirty="0"/>
              <a:t>Integrating Social Justice</a:t>
            </a:r>
          </a:p>
          <a:p>
            <a:r>
              <a:rPr lang="en-US" sz="2200" dirty="0">
                <a:solidFill>
                  <a:srgbClr val="B62721"/>
                </a:solidFill>
                <a:latin typeface="+mj-lt"/>
              </a:rPr>
              <a:t>9.4</a:t>
            </a:r>
            <a:r>
              <a:rPr lang="en-US" sz="2200" dirty="0">
                <a:solidFill>
                  <a:srgbClr val="B62721"/>
                </a:solidFill>
              </a:rPr>
              <a:t> </a:t>
            </a:r>
            <a:r>
              <a:rPr lang="en-US" sz="2200" dirty="0"/>
              <a:t>Social Justice in Nursing and Health Policy</a:t>
            </a:r>
          </a:p>
          <a:p>
            <a:endParaRPr lang="en-US" sz="2400" dirty="0"/>
          </a:p>
        </p:txBody>
      </p:sp>
      <p:sp>
        <p:nvSpPr>
          <p:cNvPr id="6"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Provision 9</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6C40CF-3B00-4FCD-8637-1B8507F08580}" type="slidenum">
              <a:rPr lang="en-US" smtClean="0"/>
              <a:pPr/>
              <a:t>3</a:t>
            </a:fld>
            <a:endParaRPr lang="en-US" dirty="0"/>
          </a:p>
        </p:txBody>
      </p:sp>
      <p:sp>
        <p:nvSpPr>
          <p:cNvPr id="7" name="TextBox 6"/>
          <p:cNvSpPr txBox="1"/>
          <p:nvPr/>
        </p:nvSpPr>
        <p:spPr>
          <a:xfrm>
            <a:off x="457200" y="1447800"/>
            <a:ext cx="8077200" cy="2015936"/>
          </a:xfrm>
          <a:prstGeom prst="rect">
            <a:avLst/>
          </a:prstGeom>
          <a:noFill/>
        </p:spPr>
        <p:txBody>
          <a:bodyPr wrap="square" rtlCol="0">
            <a:spAutoFit/>
          </a:bodyPr>
          <a:lstStyle/>
          <a:p>
            <a:pPr>
              <a:spcAft>
                <a:spcPts val="600"/>
              </a:spcAft>
            </a:pPr>
            <a:r>
              <a:rPr lang="en-US" sz="2400" dirty="0">
                <a:solidFill>
                  <a:srgbClr val="B62721"/>
                </a:solidFill>
                <a:latin typeface="+mj-lt"/>
              </a:rPr>
              <a:t>What do we mean by “commitment beyond individual patient </a:t>
            </a:r>
            <a:r>
              <a:rPr lang="en-US" sz="2400" dirty="0" smtClean="0">
                <a:solidFill>
                  <a:srgbClr val="B62721"/>
                </a:solidFill>
                <a:latin typeface="+mj-lt"/>
              </a:rPr>
              <a:t>encounters”?</a:t>
            </a:r>
            <a:endParaRPr lang="en-US" sz="2400" dirty="0" smtClean="0">
              <a:solidFill>
                <a:srgbClr val="800000"/>
              </a:solidFill>
              <a:latin typeface="+mj-lt"/>
            </a:endParaRPr>
          </a:p>
          <a:p>
            <a:r>
              <a:rPr lang="en-US" sz="2400" dirty="0" smtClean="0"/>
              <a:t>Provisions 7-9 focus on the expanded duties of the nurse and the nursing profession in advancing nursing and health care nationally and globally.</a:t>
            </a:r>
            <a:endParaRPr lang="en-US" sz="2400"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Provisions 7-9, Commitment Beyond Individual Patient Encounters</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3733800"/>
          </a:xfrm>
        </p:spPr>
        <p:txBody>
          <a:bodyPr>
            <a:normAutofit/>
          </a:bodyPr>
          <a:lstStyle/>
          <a:p>
            <a:pPr marL="0" indent="0">
              <a:buNone/>
            </a:pPr>
            <a:r>
              <a:rPr lang="en-US" dirty="0" smtClean="0">
                <a:solidFill>
                  <a:srgbClr val="B62721"/>
                </a:solidFill>
                <a:latin typeface="+mj-lt"/>
              </a:rPr>
              <a:t>Unified Voice to Assert Shared Values.</a:t>
            </a:r>
            <a:endParaRPr lang="en-US" dirty="0">
              <a:solidFill>
                <a:srgbClr val="B62721"/>
              </a:solidFill>
              <a:latin typeface="+mj-lt"/>
            </a:endParaRPr>
          </a:p>
          <a:p>
            <a:pPr>
              <a:buFont typeface="Wingdings" panose="05000000000000000000" pitchFamily="2" charset="2"/>
              <a:buChar char="§"/>
            </a:pPr>
            <a:r>
              <a:rPr lang="en-US" dirty="0" smtClean="0"/>
              <a:t>Professional organizations articulate and share mutual values with the profession, colleagues, and the public.</a:t>
            </a:r>
          </a:p>
          <a:p>
            <a:pPr>
              <a:buFont typeface="Wingdings" panose="05000000000000000000" pitchFamily="2" charset="2"/>
              <a:buChar char="§"/>
            </a:pPr>
            <a:r>
              <a:rPr lang="en-US" dirty="0" smtClean="0"/>
              <a:t>Unwavering Central Values </a:t>
            </a:r>
          </a:p>
          <a:p>
            <a:pPr lvl="2">
              <a:buFont typeface="Arial" panose="020B0604020202020204" pitchFamily="34" charset="0"/>
              <a:buChar char="•"/>
            </a:pPr>
            <a:r>
              <a:rPr lang="en-US" dirty="0" smtClean="0"/>
              <a:t>Promotion or restoration of health</a:t>
            </a:r>
          </a:p>
          <a:p>
            <a:pPr lvl="2">
              <a:buFont typeface="Arial" panose="020B0604020202020204" pitchFamily="34" charset="0"/>
              <a:buChar char="•"/>
            </a:pPr>
            <a:r>
              <a:rPr lang="en-US" dirty="0" smtClean="0"/>
              <a:t>Prevention of illness and injury</a:t>
            </a:r>
          </a:p>
          <a:p>
            <a:pPr lvl="2">
              <a:buFont typeface="Arial" panose="020B0604020202020204" pitchFamily="34" charset="0"/>
              <a:buChar char="•"/>
            </a:pPr>
            <a:r>
              <a:rPr lang="en-US" dirty="0" smtClean="0"/>
              <a:t>Alleviation of pain and suffering</a:t>
            </a:r>
          </a:p>
        </p:txBody>
      </p:sp>
      <p:sp>
        <p:nvSpPr>
          <p:cNvPr id="4" name="Slide Number Placeholder 3"/>
          <p:cNvSpPr>
            <a:spLocks noGrp="1"/>
          </p:cNvSpPr>
          <p:nvPr>
            <p:ph type="sldNum" sz="quarter" idx="12"/>
          </p:nvPr>
        </p:nvSpPr>
        <p:spPr/>
        <p:txBody>
          <a:bodyPr/>
          <a:lstStyle/>
          <a:p>
            <a:fld id="{1A6C40CF-3B00-4FCD-8637-1B8507F08580}" type="slidenum">
              <a:rPr lang="en-US" smtClean="0"/>
              <a:pPr/>
              <a:t>30</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9.1 Articulation and Assertion of Values</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6C40CF-3B00-4FCD-8637-1B8507F08580}" type="slidenum">
              <a:rPr lang="en-US" smtClean="0"/>
              <a:pPr/>
              <a:t>31</a:t>
            </a:fld>
            <a:endParaRPr lang="en-US" dirty="0"/>
          </a:p>
        </p:txBody>
      </p:sp>
      <p:sp>
        <p:nvSpPr>
          <p:cNvPr id="3" name="Content Placeholder 2"/>
          <p:cNvSpPr>
            <a:spLocks noGrp="1"/>
          </p:cNvSpPr>
          <p:nvPr>
            <p:ph type="body" sz="quarter" idx="13"/>
          </p:nvPr>
        </p:nvSpPr>
        <p:spPr>
          <a:xfrm>
            <a:off x="645319" y="762000"/>
            <a:ext cx="7843838" cy="5090584"/>
          </a:xfrm>
        </p:spPr>
        <p:txBody>
          <a:bodyPr>
            <a:normAutofit fontScale="92500" lnSpcReduction="20000"/>
          </a:bodyPr>
          <a:lstStyle/>
          <a:p>
            <a:pPr>
              <a:buNone/>
            </a:pPr>
            <a:r>
              <a:rPr lang="en-US" sz="3500" i="1" dirty="0" smtClean="0">
                <a:solidFill>
                  <a:schemeClr val="bg1"/>
                </a:solidFill>
              </a:rPr>
              <a:t> </a:t>
            </a:r>
            <a:r>
              <a:rPr lang="en-US" sz="3500" b="1" dirty="0" smtClean="0">
                <a:solidFill>
                  <a:schemeClr val="bg1"/>
                </a:solidFill>
              </a:rPr>
              <a:t>The Perils </a:t>
            </a:r>
            <a:r>
              <a:rPr lang="en-US" sz="3500" b="1" dirty="0">
                <a:solidFill>
                  <a:schemeClr val="bg1"/>
                </a:solidFill>
              </a:rPr>
              <a:t>of Social </a:t>
            </a:r>
            <a:r>
              <a:rPr lang="en-US" sz="3500" b="1" dirty="0" smtClean="0">
                <a:solidFill>
                  <a:schemeClr val="bg1"/>
                </a:solidFill>
              </a:rPr>
              <a:t>Change</a:t>
            </a:r>
          </a:p>
          <a:p>
            <a:pPr>
              <a:buNone/>
            </a:pPr>
            <a:endParaRPr lang="en-US" sz="3000" i="1" dirty="0">
              <a:solidFill>
                <a:schemeClr val="bg1"/>
              </a:solidFill>
              <a:latin typeface="+mj-lt"/>
            </a:endParaRPr>
          </a:p>
          <a:p>
            <a:pPr algn="ctr">
              <a:buNone/>
            </a:pPr>
            <a:r>
              <a:rPr lang="en-US" sz="2600" dirty="0" smtClean="0">
                <a:solidFill>
                  <a:schemeClr val="bg1"/>
                </a:solidFill>
                <a:latin typeface="+mn-lt"/>
              </a:rPr>
              <a:t>“All progress is precarious, and the solution of one problem brings us face to face with another.” </a:t>
            </a:r>
          </a:p>
          <a:p>
            <a:pPr algn="r">
              <a:buNone/>
            </a:pPr>
            <a:r>
              <a:rPr lang="en-US" sz="3600" i="1" dirty="0" smtClean="0">
                <a:solidFill>
                  <a:schemeClr val="bg1"/>
                </a:solidFill>
                <a:latin typeface="+mn-lt"/>
              </a:rPr>
              <a:t>   -</a:t>
            </a:r>
            <a:r>
              <a:rPr lang="en-US" sz="2000" dirty="0" smtClean="0">
                <a:solidFill>
                  <a:schemeClr val="bg1"/>
                </a:solidFill>
                <a:latin typeface="+mn-lt"/>
              </a:rPr>
              <a:t>Martin Luther King Jr., 1963</a:t>
            </a:r>
          </a:p>
          <a:p>
            <a:pPr algn="ctr">
              <a:buNone/>
            </a:pPr>
            <a:r>
              <a:rPr lang="en-US" sz="2800" i="1" dirty="0" smtClean="0">
                <a:solidFill>
                  <a:schemeClr val="bg1"/>
                </a:solidFill>
                <a:latin typeface="+mn-lt"/>
              </a:rPr>
              <a:t/>
            </a:r>
            <a:br>
              <a:rPr lang="en-US" sz="2800" i="1" dirty="0" smtClean="0">
                <a:solidFill>
                  <a:schemeClr val="bg1"/>
                </a:solidFill>
                <a:latin typeface="+mn-lt"/>
              </a:rPr>
            </a:br>
            <a:r>
              <a:rPr lang="en-US" sz="2600" dirty="0" smtClean="0">
                <a:solidFill>
                  <a:schemeClr val="bg1"/>
                </a:solidFill>
                <a:latin typeface="+mn-lt"/>
              </a:rPr>
              <a:t>“Be not afraid of going slowly, be afraid only of standing still.”</a:t>
            </a:r>
          </a:p>
          <a:p>
            <a:pPr algn="r">
              <a:buNone/>
            </a:pPr>
            <a:r>
              <a:rPr lang="en-US" sz="3600" i="1" dirty="0" smtClean="0">
                <a:solidFill>
                  <a:schemeClr val="bg1"/>
                </a:solidFill>
                <a:latin typeface="+mn-lt"/>
              </a:rPr>
              <a:t>   -</a:t>
            </a:r>
            <a:r>
              <a:rPr lang="en-US" sz="2000" dirty="0" smtClean="0">
                <a:solidFill>
                  <a:schemeClr val="bg1"/>
                </a:solidFill>
                <a:latin typeface="+mn-lt"/>
              </a:rPr>
              <a:t>Ancient Chinese Proverb</a:t>
            </a:r>
          </a:p>
          <a:p>
            <a:pPr algn="ctr">
              <a:buNone/>
            </a:pPr>
            <a:r>
              <a:rPr lang="en-US" sz="2600" i="1" dirty="0" smtClean="0">
                <a:solidFill>
                  <a:schemeClr val="bg1"/>
                </a:solidFill>
                <a:latin typeface="+mn-lt"/>
              </a:rPr>
              <a:t/>
            </a:r>
            <a:br>
              <a:rPr lang="en-US" sz="2600" i="1" dirty="0" smtClean="0">
                <a:solidFill>
                  <a:schemeClr val="bg1"/>
                </a:solidFill>
                <a:latin typeface="+mn-lt"/>
              </a:rPr>
            </a:br>
            <a:r>
              <a:rPr lang="en-US" sz="2600" dirty="0" smtClean="0">
                <a:solidFill>
                  <a:schemeClr val="bg1"/>
                </a:solidFill>
                <a:latin typeface="+mn-lt"/>
              </a:rPr>
              <a:t>“Make haste, but do it cautiously.”</a:t>
            </a:r>
            <a:endParaRPr lang="en-US" sz="2600" dirty="0">
              <a:solidFill>
                <a:schemeClr val="bg1"/>
              </a:solidFill>
              <a:latin typeface="+mn-lt"/>
            </a:endParaRPr>
          </a:p>
          <a:p>
            <a:pPr algn="r">
              <a:buNone/>
            </a:pPr>
            <a:r>
              <a:rPr lang="en-US" sz="3600" i="1" dirty="0" smtClean="0">
                <a:solidFill>
                  <a:schemeClr val="bg1"/>
                </a:solidFill>
                <a:latin typeface="+mn-lt"/>
              </a:rPr>
              <a:t>   -</a:t>
            </a:r>
            <a:r>
              <a:rPr lang="en-US" sz="2000" dirty="0" smtClean="0">
                <a:solidFill>
                  <a:schemeClr val="bg1"/>
                </a:solidFill>
                <a:latin typeface="+mn-lt"/>
              </a:rPr>
              <a:t>Marge Hegge</a:t>
            </a:r>
            <a:endParaRPr lang="en-US" sz="360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423280"/>
          </a:xfrm>
        </p:spPr>
        <p:txBody>
          <a:bodyPr/>
          <a:lstStyle/>
          <a:p>
            <a:r>
              <a:rPr lang="en-US" sz="2400" dirty="0" smtClean="0"/>
              <a:t>Encouraging respect, fairness, and caring in all facets of nursing</a:t>
            </a:r>
          </a:p>
          <a:p>
            <a:r>
              <a:rPr lang="en-US" sz="2400" dirty="0" smtClean="0"/>
              <a:t>Ensuring nursing workforce sustainability</a:t>
            </a:r>
          </a:p>
          <a:p>
            <a:r>
              <a:rPr lang="en-US" sz="2400" dirty="0" smtClean="0"/>
              <a:t>Fostering higher education of nurses</a:t>
            </a:r>
          </a:p>
          <a:p>
            <a:r>
              <a:rPr lang="en-US" sz="2400" dirty="0" smtClean="0"/>
              <a:t>Advancing nursing science</a:t>
            </a:r>
          </a:p>
          <a:p>
            <a:r>
              <a:rPr lang="en-US" sz="2400" dirty="0" smtClean="0"/>
              <a:t>Supporting certification and licensure</a:t>
            </a:r>
          </a:p>
          <a:p>
            <a:r>
              <a:rPr lang="en-US" sz="2400" dirty="0" smtClean="0"/>
              <a:t>Facilitating evidence-informed practice</a:t>
            </a:r>
          </a:p>
          <a:p>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32</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9.2 Integrity of the Profession</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37760"/>
          </a:xfrm>
        </p:spPr>
        <p:txBody>
          <a:bodyPr>
            <a:normAutofit/>
          </a:bodyPr>
          <a:lstStyle/>
          <a:p>
            <a:pPr marL="0" indent="0">
              <a:buNone/>
            </a:pPr>
            <a:r>
              <a:rPr lang="en-US" dirty="0" smtClean="0">
                <a:solidFill>
                  <a:srgbClr val="B62721"/>
                </a:solidFill>
                <a:latin typeface="+mj-lt"/>
              </a:rPr>
              <a:t>Vigilance to influence those in power to: </a:t>
            </a:r>
          </a:p>
          <a:p>
            <a:pPr>
              <a:buFont typeface="Wingdings" panose="05000000000000000000" pitchFamily="2" charset="2"/>
              <a:buChar char="§"/>
            </a:pPr>
            <a:r>
              <a:rPr lang="en-US" dirty="0" smtClean="0"/>
              <a:t>Improve health and health care</a:t>
            </a:r>
          </a:p>
          <a:p>
            <a:pPr>
              <a:buFont typeface="Wingdings" panose="05000000000000000000" pitchFamily="2" charset="2"/>
              <a:buChar char="§"/>
            </a:pPr>
            <a:r>
              <a:rPr lang="en-US" dirty="0" smtClean="0"/>
              <a:t>Address unjust systems and structures</a:t>
            </a:r>
          </a:p>
          <a:p>
            <a:pPr>
              <a:buFont typeface="Wingdings" panose="05000000000000000000" pitchFamily="2" charset="2"/>
              <a:buChar char="§"/>
            </a:pPr>
            <a:r>
              <a:rPr lang="en-US" dirty="0" smtClean="0"/>
              <a:t>Address underlying determinants of health</a:t>
            </a:r>
          </a:p>
          <a:p>
            <a:pPr>
              <a:buFont typeface="Wingdings" panose="05000000000000000000" pitchFamily="2" charset="2"/>
              <a:buChar char="§"/>
            </a:pPr>
            <a:r>
              <a:rPr lang="en-US" dirty="0" smtClean="0"/>
              <a:t>Redress wrongs </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33</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9.3 Integrating Social Justice</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6C40CF-3B00-4FCD-8637-1B8507F08580}" type="slidenum">
              <a:rPr lang="en-US" smtClean="0"/>
              <a:pPr/>
              <a:t>34</a:t>
            </a:fld>
            <a:endParaRPr lang="en-US" dirty="0"/>
          </a:p>
        </p:txBody>
      </p:sp>
      <p:sp>
        <p:nvSpPr>
          <p:cNvPr id="402434" name="Content Placeholder 2"/>
          <p:cNvSpPr>
            <a:spLocks noGrp="1"/>
          </p:cNvSpPr>
          <p:nvPr>
            <p:ph type="body" sz="quarter" idx="13"/>
          </p:nvPr>
        </p:nvSpPr>
        <p:spPr>
          <a:xfrm>
            <a:off x="645319" y="1878013"/>
            <a:ext cx="7843838" cy="3913187"/>
          </a:xfrm>
        </p:spPr>
        <p:txBody>
          <a:bodyPr>
            <a:normAutofit/>
          </a:bodyPr>
          <a:lstStyle/>
          <a:p>
            <a:pPr marL="0" indent="0" algn="ctr">
              <a:buNone/>
            </a:pPr>
            <a:r>
              <a:rPr lang="en-US" b="1" dirty="0">
                <a:solidFill>
                  <a:schemeClr val="bg1"/>
                </a:solidFill>
                <a:latin typeface="+mj-lt"/>
              </a:rPr>
              <a:t>Creating </a:t>
            </a:r>
            <a:r>
              <a:rPr lang="en-US" b="1" dirty="0" smtClean="0">
                <a:solidFill>
                  <a:schemeClr val="bg1"/>
                </a:solidFill>
                <a:latin typeface="+mj-lt"/>
              </a:rPr>
              <a:t>the </a:t>
            </a:r>
            <a:r>
              <a:rPr lang="en-US" b="1" dirty="0">
                <a:solidFill>
                  <a:schemeClr val="bg1"/>
                </a:solidFill>
                <a:latin typeface="+mj-lt"/>
              </a:rPr>
              <a:t>Landing Strip to the </a:t>
            </a:r>
            <a:r>
              <a:rPr lang="en-US" b="1" dirty="0" smtClean="0">
                <a:solidFill>
                  <a:schemeClr val="bg1"/>
                </a:solidFill>
                <a:latin typeface="+mj-lt"/>
              </a:rPr>
              <a:t>Future</a:t>
            </a:r>
          </a:p>
          <a:p>
            <a:pPr marL="0" indent="0" algn="ctr">
              <a:buNone/>
            </a:pPr>
            <a:r>
              <a:rPr lang="en-US" sz="2800" dirty="0" smtClean="0">
                <a:solidFill>
                  <a:schemeClr val="bg1"/>
                </a:solidFill>
                <a:latin typeface="+mn-lt"/>
              </a:rPr>
              <a:t>“In today’s turbulent times, engaging people’s best thinking about complex issues without easy answers will be the key to creating the futures we want rather than the futures we get.”</a:t>
            </a:r>
          </a:p>
          <a:p>
            <a:pPr marL="274320" lvl="1" indent="0" algn="r" eaLnBrk="1" hangingPunct="1">
              <a:buNone/>
            </a:pPr>
            <a:r>
              <a:rPr lang="en-US" sz="1800" i="1" dirty="0" smtClean="0">
                <a:solidFill>
                  <a:schemeClr val="bg1"/>
                </a:solidFill>
              </a:rPr>
              <a:t>-</a:t>
            </a:r>
            <a:r>
              <a:rPr lang="en-US" sz="1800" dirty="0" smtClean="0">
                <a:solidFill>
                  <a:schemeClr val="bg1"/>
                </a:solidFill>
              </a:rPr>
              <a:t>Eric Vogt, The Art of Powerful Questions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001000" cy="4937760"/>
          </a:xfrm>
        </p:spPr>
        <p:txBody>
          <a:bodyPr>
            <a:normAutofit/>
          </a:bodyPr>
          <a:lstStyle/>
          <a:p>
            <a:r>
              <a:rPr lang="en-US" sz="2400" dirty="0" smtClean="0"/>
              <a:t>Open and honest communication</a:t>
            </a:r>
          </a:p>
          <a:p>
            <a:r>
              <a:rPr lang="en-US" sz="2400" dirty="0" smtClean="0"/>
              <a:t>Work in concert to advance common good</a:t>
            </a:r>
          </a:p>
          <a:p>
            <a:r>
              <a:rPr lang="en-US" sz="2400" dirty="0" smtClean="0"/>
              <a:t>Environmental restoration</a:t>
            </a:r>
            <a:endParaRPr lang="en-US" sz="2400"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35</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9.4 Social Justice in Nursing and Health Policy</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362200" y="533400"/>
            <a:ext cx="762000" cy="5562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53471E18-FF7B-4B6E-B329-98CB9367CC40}" type="slidenum">
              <a:rPr lang="en-US" smtClean="0"/>
              <a:pPr/>
              <a:t>36</a:t>
            </a:fld>
            <a:endParaRPr lang="en-US" dirty="0"/>
          </a:p>
        </p:txBody>
      </p:sp>
      <p:sp>
        <p:nvSpPr>
          <p:cNvPr id="8" name="Rectangle 7"/>
          <p:cNvSpPr/>
          <p:nvPr/>
        </p:nvSpPr>
        <p:spPr>
          <a:xfrm>
            <a:off x="5620025" y="2133600"/>
            <a:ext cx="762000" cy="3962400"/>
          </a:xfrm>
          <a:prstGeom prst="rect">
            <a:avLst/>
          </a:prstGeom>
          <a:solidFill>
            <a:srgbClr val="B627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553200" y="5867400"/>
            <a:ext cx="762000" cy="228600"/>
          </a:xfrm>
          <a:prstGeom prst="rect">
            <a:avLst/>
          </a:prstGeom>
          <a:solidFill>
            <a:srgbClr val="B627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467600" y="5796154"/>
            <a:ext cx="762000" cy="304800"/>
          </a:xfrm>
          <a:prstGeom prst="rect">
            <a:avLst/>
          </a:prstGeom>
          <a:solidFill>
            <a:srgbClr val="B627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648200" y="3048000"/>
            <a:ext cx="762000" cy="3048000"/>
          </a:xfrm>
          <a:prstGeom prst="rect">
            <a:avLst/>
          </a:prstGeom>
          <a:solidFill>
            <a:srgbClr val="B627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21144" y="3048000"/>
            <a:ext cx="762000" cy="30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75000"/>
                </a:schemeClr>
              </a:solidFill>
            </a:endParaRPr>
          </a:p>
        </p:txBody>
      </p:sp>
      <p:sp>
        <p:nvSpPr>
          <p:cNvPr id="15" name="Rectangle 14"/>
          <p:cNvSpPr/>
          <p:nvPr/>
        </p:nvSpPr>
        <p:spPr>
          <a:xfrm>
            <a:off x="533400" y="5567554"/>
            <a:ext cx="762000" cy="533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291D0"/>
              </a:solidFill>
            </a:endParaRPr>
          </a:p>
        </p:txBody>
      </p:sp>
      <p:sp>
        <p:nvSpPr>
          <p:cNvPr id="21" name="TextBox 20"/>
          <p:cNvSpPr txBox="1"/>
          <p:nvPr/>
        </p:nvSpPr>
        <p:spPr>
          <a:xfrm>
            <a:off x="1437526" y="5695890"/>
            <a:ext cx="762000" cy="400110"/>
          </a:xfrm>
          <a:prstGeom prst="rect">
            <a:avLst/>
          </a:prstGeom>
          <a:solidFill>
            <a:schemeClr val="bg2"/>
          </a:solidFill>
          <a:ln>
            <a:noFill/>
          </a:ln>
        </p:spPr>
        <p:txBody>
          <a:bodyPr wrap="square" rtlCol="0">
            <a:spAutoFit/>
          </a:bodyPr>
          <a:lstStyle/>
          <a:p>
            <a:endParaRPr lang="en-US" sz="2000" b="1" dirty="0" smtClean="0"/>
          </a:p>
        </p:txBody>
      </p:sp>
      <p:sp>
        <p:nvSpPr>
          <p:cNvPr id="24" name="TextBox 23"/>
          <p:cNvSpPr txBox="1"/>
          <p:nvPr/>
        </p:nvSpPr>
        <p:spPr>
          <a:xfrm>
            <a:off x="450674" y="3385612"/>
            <a:ext cx="2133600" cy="830997"/>
          </a:xfrm>
          <a:prstGeom prst="rect">
            <a:avLst/>
          </a:prstGeom>
          <a:noFill/>
        </p:spPr>
        <p:txBody>
          <a:bodyPr wrap="square" rtlCol="0">
            <a:spAutoFit/>
          </a:bodyPr>
          <a:lstStyle/>
          <a:p>
            <a:r>
              <a:rPr lang="en-US" sz="2400" b="1" dirty="0" smtClean="0">
                <a:solidFill>
                  <a:srgbClr val="FFFFFF"/>
                </a:solidFill>
                <a:latin typeface="+mj-lt"/>
              </a:rPr>
              <a:t>30 Richest Nations</a:t>
            </a:r>
            <a:endParaRPr lang="en-US" sz="2400" b="1" dirty="0">
              <a:solidFill>
                <a:srgbClr val="FFFFFF"/>
              </a:solidFill>
              <a:latin typeface="+mj-lt"/>
            </a:endParaRPr>
          </a:p>
        </p:txBody>
      </p:sp>
      <p:sp>
        <p:nvSpPr>
          <p:cNvPr id="25" name="TextBox 24"/>
          <p:cNvSpPr txBox="1"/>
          <p:nvPr/>
        </p:nvSpPr>
        <p:spPr>
          <a:xfrm>
            <a:off x="6690361" y="3104506"/>
            <a:ext cx="2301239" cy="1569660"/>
          </a:xfrm>
          <a:prstGeom prst="rect">
            <a:avLst/>
          </a:prstGeom>
          <a:noFill/>
        </p:spPr>
        <p:txBody>
          <a:bodyPr wrap="square" rtlCol="0">
            <a:spAutoFit/>
          </a:bodyPr>
          <a:lstStyle/>
          <a:p>
            <a:r>
              <a:rPr lang="en-US" sz="2400" b="1" dirty="0" smtClean="0">
                <a:solidFill>
                  <a:srgbClr val="FFFFFF"/>
                </a:solidFill>
                <a:latin typeface="+mj-lt"/>
              </a:rPr>
              <a:t>Africa, </a:t>
            </a:r>
            <a:endParaRPr lang="en-US" sz="2400" b="1" dirty="0">
              <a:solidFill>
                <a:srgbClr val="FFFFFF"/>
              </a:solidFill>
              <a:latin typeface="+mj-lt"/>
            </a:endParaRPr>
          </a:p>
          <a:p>
            <a:r>
              <a:rPr lang="en-US" sz="2400" b="1" dirty="0" smtClean="0">
                <a:solidFill>
                  <a:srgbClr val="FFFFFF"/>
                </a:solidFill>
                <a:latin typeface="+mj-lt"/>
              </a:rPr>
              <a:t>Southeast Asia</a:t>
            </a:r>
          </a:p>
          <a:p>
            <a:r>
              <a:rPr lang="en-US" sz="2400" b="1" dirty="0" smtClean="0">
                <a:solidFill>
                  <a:srgbClr val="FFFFFF"/>
                </a:solidFill>
                <a:latin typeface="+mj-lt"/>
              </a:rPr>
              <a:t>Are Poorest Nations</a:t>
            </a:r>
            <a:endParaRPr lang="en-US" sz="2400" b="1" dirty="0">
              <a:solidFill>
                <a:srgbClr val="FFFFFF"/>
              </a:solidFill>
              <a:latin typeface="+mj-lt"/>
            </a:endParaRPr>
          </a:p>
        </p:txBody>
      </p:sp>
      <p:sp>
        <p:nvSpPr>
          <p:cNvPr id="26" name="TextBox 25"/>
          <p:cNvSpPr txBox="1"/>
          <p:nvPr/>
        </p:nvSpPr>
        <p:spPr>
          <a:xfrm>
            <a:off x="304800" y="6042072"/>
            <a:ext cx="4114800" cy="369332"/>
          </a:xfrm>
          <a:prstGeom prst="rect">
            <a:avLst/>
          </a:prstGeom>
          <a:noFill/>
        </p:spPr>
        <p:txBody>
          <a:bodyPr wrap="square" rtlCol="0">
            <a:spAutoFit/>
          </a:bodyPr>
          <a:lstStyle/>
          <a:p>
            <a:r>
              <a:rPr lang="en-US" dirty="0" smtClean="0">
                <a:solidFill>
                  <a:srgbClr val="FFFFFF"/>
                </a:solidFill>
              </a:rPr>
              <a:t>Population Disease   Health $  Providers</a:t>
            </a:r>
            <a:endParaRPr lang="en-US" dirty="0">
              <a:solidFill>
                <a:srgbClr val="FFFFFF"/>
              </a:solidFill>
            </a:endParaRPr>
          </a:p>
        </p:txBody>
      </p:sp>
      <p:sp>
        <p:nvSpPr>
          <p:cNvPr id="27" name="Rectangle 26"/>
          <p:cNvSpPr/>
          <p:nvPr/>
        </p:nvSpPr>
        <p:spPr>
          <a:xfrm>
            <a:off x="4419600" y="6042072"/>
            <a:ext cx="4140827" cy="369332"/>
          </a:xfrm>
          <a:prstGeom prst="rect">
            <a:avLst/>
          </a:prstGeom>
        </p:spPr>
        <p:txBody>
          <a:bodyPr wrap="none">
            <a:spAutoFit/>
          </a:bodyPr>
          <a:lstStyle/>
          <a:p>
            <a:r>
              <a:rPr lang="en-US" dirty="0" smtClean="0">
                <a:solidFill>
                  <a:srgbClr val="FFFFFF"/>
                </a:solidFill>
              </a:rPr>
              <a:t> Population Disease   Health $  Providers</a:t>
            </a:r>
            <a:endParaRPr lang="en-US" dirty="0">
              <a:solidFill>
                <a:srgbClr val="FFFFFF"/>
              </a:solidFill>
            </a:endParaRPr>
          </a:p>
        </p:txBody>
      </p:sp>
      <p:sp>
        <p:nvSpPr>
          <p:cNvPr id="4" name="Rectangle 3"/>
          <p:cNvSpPr/>
          <p:nvPr/>
        </p:nvSpPr>
        <p:spPr>
          <a:xfrm>
            <a:off x="3733800" y="381000"/>
            <a:ext cx="5257800" cy="892552"/>
          </a:xfrm>
          <a:prstGeom prst="rect">
            <a:avLst/>
          </a:prstGeom>
        </p:spPr>
        <p:txBody>
          <a:bodyPr wrap="square">
            <a:spAutoFit/>
          </a:bodyPr>
          <a:lstStyle/>
          <a:p>
            <a:r>
              <a:rPr lang="en-US" sz="3200" dirty="0">
                <a:solidFill>
                  <a:schemeClr val="bg1"/>
                </a:solidFill>
                <a:latin typeface="+mj-lt"/>
              </a:rPr>
              <a:t>Global Burden of </a:t>
            </a:r>
            <a:r>
              <a:rPr lang="en-US" sz="3200" dirty="0" smtClean="0">
                <a:solidFill>
                  <a:schemeClr val="bg1"/>
                </a:solidFill>
                <a:latin typeface="+mj-lt"/>
              </a:rPr>
              <a:t>Disease </a:t>
            </a:r>
            <a:r>
              <a:rPr lang="en-US" sz="3200" dirty="0">
                <a:solidFill>
                  <a:schemeClr val="bg1"/>
                </a:solidFill>
                <a:latin typeface="+mj-lt"/>
              </a:rPr>
              <a:t/>
            </a:r>
            <a:br>
              <a:rPr lang="en-US" sz="3200" dirty="0">
                <a:solidFill>
                  <a:schemeClr val="bg1"/>
                </a:solidFill>
                <a:latin typeface="+mj-lt"/>
              </a:rPr>
            </a:br>
            <a:r>
              <a:rPr lang="en-US" sz="2000" dirty="0" smtClean="0">
                <a:solidFill>
                  <a:schemeClr val="bg1"/>
                </a:solidFill>
                <a:latin typeface="+mj-lt"/>
              </a:rPr>
              <a:t>(World </a:t>
            </a:r>
            <a:r>
              <a:rPr lang="en-US" sz="2000" dirty="0">
                <a:solidFill>
                  <a:schemeClr val="bg1"/>
                </a:solidFill>
                <a:latin typeface="+mj-lt"/>
              </a:rPr>
              <a:t>Health </a:t>
            </a:r>
            <a:r>
              <a:rPr lang="en-US" sz="2000" dirty="0" smtClean="0">
                <a:solidFill>
                  <a:schemeClr val="bg1"/>
                </a:solidFill>
                <a:latin typeface="+mj-lt"/>
              </a:rPr>
              <a:t>Organization)</a:t>
            </a:r>
            <a:endParaRPr lang="en-US" sz="2000" dirty="0">
              <a:solidFill>
                <a:schemeClr val="bg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D38603-2162-4C38-833D-92459328D217}" type="slidenum">
              <a:rPr lang="en-US" smtClean="0"/>
              <a:pPr/>
              <a:t>37</a:t>
            </a:fld>
            <a:endParaRPr lang="en-US" dirty="0"/>
          </a:p>
        </p:txBody>
      </p:sp>
      <p:sp>
        <p:nvSpPr>
          <p:cNvPr id="40963" name="Rectangle 3"/>
          <p:cNvSpPr>
            <a:spLocks noGrp="1" noChangeArrowheads="1"/>
          </p:cNvSpPr>
          <p:nvPr>
            <p:ph type="body" sz="quarter" idx="13"/>
          </p:nvPr>
        </p:nvSpPr>
        <p:spPr>
          <a:xfrm>
            <a:off x="645319" y="1981199"/>
            <a:ext cx="7843838" cy="3996797"/>
          </a:xfrm>
          <a:noFill/>
        </p:spPr>
        <p:txBody>
          <a:bodyPr>
            <a:normAutofit/>
          </a:bodyPr>
          <a:lstStyle/>
          <a:p>
            <a:pPr marL="0" lvl="1" indent="0" algn="ctr">
              <a:buNone/>
            </a:pPr>
            <a:endParaRPr lang="en-US" sz="2800" b="1" dirty="0" smtClean="0">
              <a:solidFill>
                <a:srgbClr val="FFFFFF"/>
              </a:solidFill>
            </a:endParaRPr>
          </a:p>
          <a:p>
            <a:pPr marL="0" lvl="1" indent="0" algn="ctr">
              <a:buNone/>
            </a:pPr>
            <a:r>
              <a:rPr lang="en-US" sz="3200" b="1" dirty="0">
                <a:solidFill>
                  <a:srgbClr val="FFFFFF"/>
                </a:solidFill>
                <a:latin typeface="+mj-lt"/>
              </a:rPr>
              <a:t>Global Health Inequities </a:t>
            </a:r>
            <a:endParaRPr lang="en-US" sz="3200" b="1" dirty="0" smtClean="0">
              <a:solidFill>
                <a:srgbClr val="FFFFFF"/>
              </a:solidFill>
              <a:latin typeface="+mj-lt"/>
            </a:endParaRPr>
          </a:p>
          <a:p>
            <a:pPr marL="0" lvl="1" indent="0" algn="ctr">
              <a:buNone/>
            </a:pPr>
            <a:r>
              <a:rPr lang="en-US" sz="2800" b="1" dirty="0" smtClean="0">
                <a:solidFill>
                  <a:srgbClr val="FFFFFF"/>
                </a:solidFill>
              </a:rPr>
              <a:t>Less </a:t>
            </a:r>
            <a:r>
              <a:rPr lang="en-US" sz="2800" b="1" dirty="0">
                <a:solidFill>
                  <a:srgbClr val="FFFFFF"/>
                </a:solidFill>
              </a:rPr>
              <a:t>than 10% </a:t>
            </a:r>
            <a:r>
              <a:rPr lang="en-US" sz="2800" b="1" dirty="0" smtClean="0">
                <a:solidFill>
                  <a:srgbClr val="FFFFFF"/>
                </a:solidFill>
              </a:rPr>
              <a:t>of the world’s health research </a:t>
            </a:r>
            <a:r>
              <a:rPr lang="en-US" sz="2800" b="1" dirty="0">
                <a:solidFill>
                  <a:srgbClr val="FFFFFF"/>
                </a:solidFill>
              </a:rPr>
              <a:t>budget is spent on conditions that account for 90% of the world’s diseases!  </a:t>
            </a:r>
          </a:p>
        </p:txBody>
      </p:sp>
      <p:sp>
        <p:nvSpPr>
          <p:cNvPr id="40962" name="Rectangle 2"/>
          <p:cNvSpPr>
            <a:spLocks noGrp="1" noChangeArrowheads="1"/>
          </p:cNvSpPr>
          <p:nvPr>
            <p:ph type="title" idx="4294967295"/>
          </p:nvPr>
        </p:nvSpPr>
        <p:spPr>
          <a:xfrm>
            <a:off x="0" y="292100"/>
            <a:ext cx="8229600" cy="1384300"/>
          </a:xfrm>
        </p:spPr>
        <p:txBody>
          <a:bodyPr>
            <a:noAutofit/>
          </a:bodyPr>
          <a:lstStyle/>
          <a:p>
            <a:r>
              <a:rPr lang="en-US" sz="2800" dirty="0">
                <a:solidFill>
                  <a:srgbClr val="FFFF66"/>
                </a:solidFill>
              </a:rPr>
              <a:t/>
            </a:r>
            <a:br>
              <a:rPr lang="en-US" sz="2800" dirty="0">
                <a:solidFill>
                  <a:srgbClr val="FFFF66"/>
                </a:solidFill>
              </a:rPr>
            </a:br>
            <a:endParaRPr lang="en-US" sz="2800" dirty="0">
              <a:solidFill>
                <a:srgbClr val="FFFF66"/>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Continuing Education Style and Materials\Images Audio Video\All Images\Pixabay_CCL_map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828800"/>
            <a:ext cx="5184115" cy="388620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EED38603-2162-4C38-833D-92459328D217}" type="slidenum">
              <a:rPr lang="en-US" smtClean="0"/>
              <a:pPr/>
              <a:t>38</a:t>
            </a:fld>
            <a:endParaRPr lang="en-US" dirty="0"/>
          </a:p>
        </p:txBody>
      </p:sp>
      <p:sp>
        <p:nvSpPr>
          <p:cNvPr id="4" name="Text Placeholder 3"/>
          <p:cNvSpPr>
            <a:spLocks noGrp="1"/>
          </p:cNvSpPr>
          <p:nvPr>
            <p:ph type="body" sz="quarter" idx="13"/>
          </p:nvPr>
        </p:nvSpPr>
        <p:spPr>
          <a:xfrm>
            <a:off x="690562" y="990600"/>
            <a:ext cx="7843838" cy="914400"/>
          </a:xfrm>
        </p:spPr>
        <p:txBody>
          <a:bodyPr>
            <a:noAutofit/>
          </a:bodyPr>
          <a:lstStyle/>
          <a:p>
            <a:pPr algn="ctr">
              <a:buNone/>
            </a:pPr>
            <a:r>
              <a:rPr lang="en-US" sz="2200" dirty="0" smtClean="0">
                <a:solidFill>
                  <a:schemeClr val="bg1"/>
                </a:solidFill>
                <a:latin typeface="+mn-lt"/>
              </a:rPr>
              <a:t>Americans can no longer isolate themselves from epidemics and pandemics in faraway places.  </a:t>
            </a:r>
          </a:p>
          <a:p>
            <a:pPr algn="ctr">
              <a:buNone/>
            </a:pPr>
            <a:endParaRPr lang="en-US" sz="2200" dirty="0">
              <a:latin typeface="+mn-lt"/>
            </a:endParaRPr>
          </a:p>
          <a:p>
            <a:pPr algn="ctr">
              <a:buNone/>
            </a:pPr>
            <a:endParaRPr lang="en-US" sz="2200" dirty="0" smtClean="0">
              <a:solidFill>
                <a:schemeClr val="bg1"/>
              </a:solidFill>
              <a:latin typeface="+mn-lt"/>
            </a:endParaRPr>
          </a:p>
          <a:p>
            <a:pPr algn="ctr">
              <a:buNone/>
            </a:pPr>
            <a:endParaRPr lang="en-US" sz="2200" dirty="0" smtClean="0">
              <a:solidFill>
                <a:schemeClr val="bg1"/>
              </a:solidFill>
              <a:latin typeface="+mn-lt"/>
            </a:endParaRPr>
          </a:p>
          <a:p>
            <a:pPr algn="ctr">
              <a:buNone/>
            </a:pPr>
            <a:endParaRPr lang="en-US" sz="2200" dirty="0" smtClean="0">
              <a:solidFill>
                <a:schemeClr val="bg1"/>
              </a:solidFill>
              <a:latin typeface="+mn-lt"/>
            </a:endParaRPr>
          </a:p>
        </p:txBody>
      </p:sp>
      <p:sp>
        <p:nvSpPr>
          <p:cNvPr id="2" name="Title 1"/>
          <p:cNvSpPr>
            <a:spLocks noGrp="1"/>
          </p:cNvSpPr>
          <p:nvPr>
            <p:ph type="title" idx="4294967295"/>
          </p:nvPr>
        </p:nvSpPr>
        <p:spPr>
          <a:xfrm>
            <a:off x="457200" y="228600"/>
            <a:ext cx="8229600" cy="850900"/>
          </a:xfrm>
        </p:spPr>
        <p:txBody>
          <a:bodyPr anchor="t">
            <a:noAutofit/>
          </a:bodyPr>
          <a:lstStyle/>
          <a:p>
            <a:pPr algn="ctr"/>
            <a:r>
              <a:rPr lang="en-US" b="1" dirty="0" smtClean="0">
                <a:solidFill>
                  <a:srgbClr val="FFFFFF"/>
                </a:solidFill>
              </a:rPr>
              <a:t>World</a:t>
            </a:r>
            <a:r>
              <a:rPr lang="en-US" b="1" dirty="0" smtClean="0">
                <a:solidFill>
                  <a:srgbClr val="FFFFFF"/>
                </a:solidFill>
                <a:effectLst>
                  <a:outerShdw blurRad="38100" dist="38100" dir="2700000" algn="tl">
                    <a:srgbClr val="000000">
                      <a:alpha val="43137"/>
                    </a:srgbClr>
                  </a:outerShdw>
                </a:effectLst>
              </a:rPr>
              <a:t> </a:t>
            </a:r>
            <a:r>
              <a:rPr lang="en-US" b="1" dirty="0" smtClean="0">
                <a:solidFill>
                  <a:srgbClr val="FFFFFF"/>
                </a:solidFill>
              </a:rPr>
              <a:t>Health</a:t>
            </a:r>
            <a:endParaRPr lang="en-US" b="1" dirty="0">
              <a:solidFill>
                <a:srgbClr val="FFFFFF"/>
              </a:solidFill>
            </a:endParaRPr>
          </a:p>
        </p:txBody>
      </p:sp>
      <p:sp>
        <p:nvSpPr>
          <p:cNvPr id="8" name="Text Placeholder 3"/>
          <p:cNvSpPr txBox="1">
            <a:spLocks/>
          </p:cNvSpPr>
          <p:nvPr/>
        </p:nvSpPr>
        <p:spPr>
          <a:xfrm>
            <a:off x="685800" y="5715000"/>
            <a:ext cx="7843838" cy="914400"/>
          </a:xfrm>
          <a:prstGeom prst="rect">
            <a:avLst/>
          </a:prstGeom>
        </p:spPr>
        <p:txBody>
          <a:bodyPr vert="horz" lIns="91440" tIns="45720" rIns="91440" bIns="45720" rtlCol="0">
            <a:noAutofit/>
          </a:bodyPr>
          <a:lstStyle>
            <a:lvl1pPr marL="0" indent="0" algn="l" defTabSz="457200" rtl="0" eaLnBrk="1" latinLnBrk="0" hangingPunct="1">
              <a:spcBef>
                <a:spcPct val="20000"/>
              </a:spcBef>
              <a:buClr>
                <a:srgbClr val="C62D1D"/>
              </a:buClr>
              <a:buSzPct val="70000"/>
              <a:buFont typeface="Wingdings" charset="2"/>
              <a:buNone/>
              <a:defRPr sz="3200" kern="1200">
                <a:solidFill>
                  <a:schemeClr val="bg1"/>
                </a:solidFill>
                <a:latin typeface="+mj-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sz="2200" dirty="0">
                <a:latin typeface="+mn-lt"/>
              </a:rPr>
              <a:t>We all share this fragile small planet, and </a:t>
            </a:r>
            <a:r>
              <a:rPr lang="en-US" sz="2200" dirty="0" smtClean="0">
                <a:latin typeface="+mn-lt"/>
              </a:rPr>
              <a:t>share risk </a:t>
            </a:r>
            <a:r>
              <a:rPr lang="en-US" sz="2200" dirty="0">
                <a:latin typeface="+mn-lt"/>
              </a:rPr>
              <a:t>of infectious diseases fanning across </a:t>
            </a:r>
            <a:r>
              <a:rPr lang="en-US" sz="2200" dirty="0" smtClean="0">
                <a:latin typeface="+mn-lt"/>
              </a:rPr>
              <a:t>the </a:t>
            </a:r>
            <a:r>
              <a:rPr lang="en-US" sz="2200" dirty="0">
                <a:latin typeface="+mn-lt"/>
              </a:rPr>
              <a:t>globe.</a:t>
            </a:r>
            <a:endParaRPr lang="en-US" sz="2200" dirty="0">
              <a:effectLst>
                <a:outerShdw blurRad="38100" dist="38100" dir="2700000" algn="tl">
                  <a:srgbClr val="000000">
                    <a:alpha val="43137"/>
                  </a:srgbClr>
                </a:outerShdw>
              </a:effectLst>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Continuing Education Style and Materials\Images Audio Video\All Images\Pixabay_CCL_globe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05000"/>
            <a:ext cx="5783580" cy="417576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A6C40CF-3B00-4FCD-8637-1B8507F08580}" type="slidenum">
              <a:rPr lang="en-US" smtClean="0"/>
              <a:pPr/>
              <a:t>39</a:t>
            </a:fld>
            <a:endParaRPr lang="en-US" dirty="0"/>
          </a:p>
        </p:txBody>
      </p:sp>
      <p:sp>
        <p:nvSpPr>
          <p:cNvPr id="7" name="TextBox 6"/>
          <p:cNvSpPr txBox="1"/>
          <p:nvPr/>
        </p:nvSpPr>
        <p:spPr>
          <a:xfrm>
            <a:off x="6553200" y="2971800"/>
            <a:ext cx="2292896" cy="1077218"/>
          </a:xfrm>
          <a:prstGeom prst="rect">
            <a:avLst/>
          </a:prstGeom>
          <a:noFill/>
        </p:spPr>
        <p:txBody>
          <a:bodyPr wrap="square" rtlCol="0">
            <a:spAutoFit/>
          </a:bodyPr>
          <a:lstStyle/>
          <a:p>
            <a:pPr algn="ctr"/>
            <a:r>
              <a:rPr lang="en-US" sz="3200" dirty="0" smtClean="0">
                <a:solidFill>
                  <a:schemeClr val="bg1"/>
                </a:solidFill>
              </a:rPr>
              <a:t>How are we to respond?</a:t>
            </a:r>
            <a:endParaRPr lang="en-US" sz="3200" dirty="0">
              <a:solidFill>
                <a:schemeClr val="bg1"/>
              </a:solidFill>
            </a:endParaRPr>
          </a:p>
        </p:txBody>
      </p:sp>
      <p:sp>
        <p:nvSpPr>
          <p:cNvPr id="8" name="Title 5"/>
          <p:cNvSpPr txBox="1">
            <a:spLocks/>
          </p:cNvSpPr>
          <p:nvPr/>
        </p:nvSpPr>
        <p:spPr>
          <a:xfrm>
            <a:off x="479685" y="533400"/>
            <a:ext cx="8686800" cy="841248"/>
          </a:xfrm>
          <a:prstGeom prst="rect">
            <a:avLst/>
          </a:prstGeom>
        </p:spPr>
        <p:txBody>
          <a:bodyPr vert="horz" anchor="t"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n-US" b="1" dirty="0" smtClean="0">
                <a:solidFill>
                  <a:srgbClr val="FFFFFF"/>
                </a:solidFill>
              </a:rPr>
              <a:t>Global Injustice</a:t>
            </a:r>
            <a:endParaRPr lang="en-US" b="1" dirty="0">
              <a:solidFill>
                <a:srgbClr val="FFFFFF"/>
              </a:solidFill>
            </a:endParaRPr>
          </a:p>
        </p:txBody>
      </p:sp>
      <p:pic>
        <p:nvPicPr>
          <p:cNvPr id="9" name="Picture 8" descr="QuestionMark_ico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05600" y="236220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4419600"/>
          </a:xfrm>
        </p:spPr>
        <p:txBody>
          <a:bodyPr anchor="t">
            <a:noAutofit/>
          </a:bodyPr>
          <a:lstStyle/>
          <a:p>
            <a:pPr marL="0" indent="0"/>
            <a:r>
              <a:rPr lang="en-US" sz="2400" dirty="0" smtClean="0">
                <a:solidFill>
                  <a:srgbClr val="444753"/>
                </a:solidFill>
              </a:rPr>
              <a:t>The nurse, in all roles and settings, advances the profession through research and scholarly inquiry, professional standards development, and the generation of both nursing and health policy.</a:t>
            </a:r>
            <a:br>
              <a:rPr lang="en-US" sz="2400" dirty="0" smtClean="0">
                <a:solidFill>
                  <a:srgbClr val="444753"/>
                </a:solidFill>
              </a:rPr>
            </a:br>
            <a:r>
              <a:rPr lang="en-US" sz="2400" dirty="0">
                <a:solidFill>
                  <a:schemeClr val="tx1"/>
                </a:solidFill>
                <a:latin typeface="+mn-lt"/>
              </a:rPr>
              <a:t/>
            </a:r>
            <a:br>
              <a:rPr lang="en-US" sz="2400" dirty="0">
                <a:solidFill>
                  <a:schemeClr val="tx1"/>
                </a:solidFill>
                <a:latin typeface="+mn-lt"/>
              </a:rPr>
            </a:br>
            <a:r>
              <a:rPr lang="en-US" sz="2400" dirty="0">
                <a:solidFill>
                  <a:srgbClr val="B62721"/>
                </a:solidFill>
              </a:rPr>
              <a:t>Interpretive Statements</a:t>
            </a:r>
            <a:br>
              <a:rPr lang="en-US" sz="2400" dirty="0">
                <a:solidFill>
                  <a:srgbClr val="B62721"/>
                </a:solidFill>
              </a:rPr>
            </a:br>
            <a:r>
              <a:rPr lang="en-US" sz="2200" dirty="0">
                <a:solidFill>
                  <a:srgbClr val="B62721"/>
                </a:solidFill>
              </a:rPr>
              <a:t>7.1</a:t>
            </a:r>
            <a:r>
              <a:rPr lang="en-US" sz="2200" dirty="0">
                <a:solidFill>
                  <a:schemeClr val="tx1"/>
                </a:solidFill>
                <a:latin typeface="+mn-lt"/>
              </a:rPr>
              <a:t> Contributions </a:t>
            </a:r>
            <a:r>
              <a:rPr lang="en-US" sz="2200" dirty="0" smtClean="0">
                <a:solidFill>
                  <a:schemeClr val="tx1"/>
                </a:solidFill>
                <a:latin typeface="+mn-lt"/>
              </a:rPr>
              <a:t>Through </a:t>
            </a:r>
            <a:r>
              <a:rPr lang="en-US" sz="2200" dirty="0">
                <a:solidFill>
                  <a:schemeClr val="tx1"/>
                </a:solidFill>
                <a:latin typeface="+mn-lt"/>
              </a:rPr>
              <a:t>Research and Scholarly Inquiry</a:t>
            </a:r>
            <a:br>
              <a:rPr lang="en-US" sz="2200" dirty="0">
                <a:solidFill>
                  <a:schemeClr val="tx1"/>
                </a:solidFill>
                <a:latin typeface="+mn-lt"/>
              </a:rPr>
            </a:br>
            <a:r>
              <a:rPr lang="en-US" sz="2200" dirty="0">
                <a:solidFill>
                  <a:srgbClr val="B62721"/>
                </a:solidFill>
              </a:rPr>
              <a:t>7.2</a:t>
            </a:r>
            <a:r>
              <a:rPr lang="en-US" sz="2200" dirty="0">
                <a:solidFill>
                  <a:schemeClr val="tx1"/>
                </a:solidFill>
                <a:latin typeface="+mn-lt"/>
              </a:rPr>
              <a:t> Contributions </a:t>
            </a:r>
            <a:r>
              <a:rPr lang="en-US" sz="2200" dirty="0" smtClean="0">
                <a:solidFill>
                  <a:schemeClr val="tx1"/>
                </a:solidFill>
                <a:latin typeface="+mn-lt"/>
              </a:rPr>
              <a:t>Through </a:t>
            </a:r>
            <a:r>
              <a:rPr lang="en-US" sz="2200" dirty="0">
                <a:solidFill>
                  <a:schemeClr val="tx1"/>
                </a:solidFill>
                <a:latin typeface="+mn-lt"/>
              </a:rPr>
              <a:t>Developing, Maintaining, and Implementing Professional Practice Standards</a:t>
            </a:r>
            <a:br>
              <a:rPr lang="en-US" sz="2200" dirty="0">
                <a:solidFill>
                  <a:schemeClr val="tx1"/>
                </a:solidFill>
                <a:latin typeface="+mn-lt"/>
              </a:rPr>
            </a:br>
            <a:r>
              <a:rPr lang="en-US" sz="2200" dirty="0">
                <a:solidFill>
                  <a:srgbClr val="B62721"/>
                </a:solidFill>
              </a:rPr>
              <a:t>7.3</a:t>
            </a:r>
            <a:r>
              <a:rPr lang="en-US" sz="2200" dirty="0">
                <a:solidFill>
                  <a:schemeClr val="tx1"/>
                </a:solidFill>
                <a:latin typeface="+mn-lt"/>
              </a:rPr>
              <a:t> Contributions </a:t>
            </a:r>
            <a:r>
              <a:rPr lang="en-US" sz="2200" dirty="0" smtClean="0">
                <a:solidFill>
                  <a:schemeClr val="tx1"/>
                </a:solidFill>
                <a:latin typeface="+mn-lt"/>
              </a:rPr>
              <a:t>Through </a:t>
            </a:r>
            <a:r>
              <a:rPr lang="en-US" sz="2200" dirty="0">
                <a:solidFill>
                  <a:schemeClr val="tx1"/>
                </a:solidFill>
                <a:latin typeface="+mn-lt"/>
              </a:rPr>
              <a:t>Nursing and Health Policy Development</a:t>
            </a:r>
            <a:br>
              <a:rPr lang="en-US" sz="2200" dirty="0">
                <a:solidFill>
                  <a:schemeClr val="tx1"/>
                </a:solidFill>
                <a:latin typeface="+mn-lt"/>
              </a:rPr>
            </a:br>
            <a:endParaRPr lang="en-US" sz="2200" dirty="0">
              <a:solidFill>
                <a:schemeClr val="tx1"/>
              </a:solidFill>
              <a:latin typeface="+mn-lt"/>
            </a:endParaRPr>
          </a:p>
        </p:txBody>
      </p:sp>
      <p:sp>
        <p:nvSpPr>
          <p:cNvPr id="4" name="Slide Number Placeholder 3"/>
          <p:cNvSpPr>
            <a:spLocks noGrp="1"/>
          </p:cNvSpPr>
          <p:nvPr>
            <p:ph type="sldNum" sz="quarter" idx="12"/>
          </p:nvPr>
        </p:nvSpPr>
        <p:spPr/>
        <p:txBody>
          <a:bodyPr/>
          <a:lstStyle/>
          <a:p>
            <a:fld id="{1A6C40CF-3B00-4FCD-8637-1B8507F08580}" type="slidenum">
              <a:rPr lang="en-US" smtClean="0"/>
              <a:pPr/>
              <a:t>4</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Provision 7</a:t>
            </a:r>
            <a:endParaRPr lang="en-US" b="1" dirty="0">
              <a:solidFill>
                <a:srgbClr val="50514D"/>
              </a:solidFill>
            </a:endParaRPr>
          </a:p>
        </p:txBody>
      </p:sp>
    </p:spTree>
    <p:extLst>
      <p:ext uri="{BB962C8B-B14F-4D97-AF65-F5344CB8AC3E}">
        <p14:creationId xmlns:p14="http://schemas.microsoft.com/office/powerpoint/2010/main" val="490856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271887" name="Rectangle 2"/>
          <p:cNvSpPr>
            <a:spLocks noChangeArrowheads="1"/>
          </p:cNvSpPr>
          <p:nvPr/>
        </p:nvSpPr>
        <p:spPr bwMode="auto">
          <a:xfrm>
            <a:off x="1320800" y="2314254"/>
            <a:ext cx="6527800" cy="2068259"/>
          </a:xfrm>
          <a:prstGeom prst="rect">
            <a:avLst/>
          </a:prstGeom>
          <a:noFill/>
          <a:ln w="9525">
            <a:noFill/>
            <a:miter lim="800000"/>
            <a:headEnd/>
            <a:tailEnd/>
          </a:ln>
        </p:spPr>
        <p:txBody>
          <a:bodyPr>
            <a:spAutoFit/>
          </a:bodyPr>
          <a:lstStyle/>
          <a:p>
            <a:pPr algn="ctr">
              <a:spcBef>
                <a:spcPct val="20000"/>
              </a:spcBef>
            </a:pPr>
            <a:r>
              <a:rPr lang="en-US" sz="3200" dirty="0" smtClean="0">
                <a:solidFill>
                  <a:schemeClr val="bg1"/>
                </a:solidFill>
                <a:latin typeface="+mj-lt"/>
              </a:rPr>
              <a:t>“Even </a:t>
            </a:r>
            <a:r>
              <a:rPr lang="en-US" sz="3200" dirty="0">
                <a:solidFill>
                  <a:schemeClr val="bg1"/>
                </a:solidFill>
                <a:latin typeface="+mj-lt"/>
              </a:rPr>
              <a:t>if you’re on the right track, you’ll get run over if you just sit </a:t>
            </a:r>
            <a:r>
              <a:rPr lang="en-US" sz="3200" dirty="0" smtClean="0">
                <a:solidFill>
                  <a:schemeClr val="bg1"/>
                </a:solidFill>
                <a:latin typeface="+mj-lt"/>
              </a:rPr>
              <a:t>there.”</a:t>
            </a:r>
            <a:endParaRPr lang="en-US" sz="3200" dirty="0">
              <a:solidFill>
                <a:schemeClr val="bg1"/>
              </a:solidFill>
              <a:latin typeface="+mj-lt"/>
            </a:endParaRPr>
          </a:p>
          <a:p>
            <a:pPr algn="ctr">
              <a:spcBef>
                <a:spcPct val="20000"/>
              </a:spcBef>
            </a:pPr>
            <a:endParaRPr lang="en-US" sz="900" b="1" dirty="0">
              <a:solidFill>
                <a:srgbClr val="000000"/>
              </a:solidFill>
              <a:latin typeface="Verdana" pitchFamily="34" charset="0"/>
            </a:endParaRPr>
          </a:p>
          <a:p>
            <a:pPr algn="ctr">
              <a:spcBef>
                <a:spcPct val="20000"/>
              </a:spcBef>
            </a:pPr>
            <a:r>
              <a:rPr lang="en-US" b="1" dirty="0" smtClean="0">
                <a:solidFill>
                  <a:schemeClr val="bg1"/>
                </a:solidFill>
              </a:rPr>
              <a:t>-</a:t>
            </a:r>
            <a:r>
              <a:rPr lang="en-US" dirty="0" smtClean="0">
                <a:solidFill>
                  <a:schemeClr val="bg1"/>
                </a:solidFill>
              </a:rPr>
              <a:t>Will Rogers</a:t>
            </a:r>
            <a:endParaRPr lang="en-US" dirty="0">
              <a:solidFill>
                <a:schemeClr val="bg1"/>
              </a:solidFill>
            </a:endParaRPr>
          </a:p>
        </p:txBody>
      </p:sp>
      <p:sp>
        <p:nvSpPr>
          <p:cNvPr id="271888" name="Rectangle 523"/>
          <p:cNvSpPr>
            <a:spLocks noChangeArrowheads="1"/>
          </p:cNvSpPr>
          <p:nvPr/>
        </p:nvSpPr>
        <p:spPr bwMode="auto">
          <a:xfrm>
            <a:off x="0" y="2177534"/>
            <a:ext cx="184731" cy="369332"/>
          </a:xfrm>
          <a:prstGeom prst="rect">
            <a:avLst/>
          </a:prstGeom>
          <a:noFill/>
          <a:ln w="9525">
            <a:noFill/>
            <a:miter lim="800000"/>
            <a:headEnd/>
            <a:tailEnd/>
          </a:ln>
        </p:spPr>
        <p:txBody>
          <a:bodyPr wrap="none" anchor="ctr">
            <a:spAutoFit/>
          </a:bodyPr>
          <a:lstStyle/>
          <a:p>
            <a:pPr eaLnBrk="0" hangingPunct="0"/>
            <a:endParaRPr lang="en-US"/>
          </a:p>
        </p:txBody>
      </p:sp>
      <p:sp>
        <p:nvSpPr>
          <p:cNvPr id="271889" name="Rectangle 527"/>
          <p:cNvSpPr>
            <a:spLocks noChangeArrowheads="1"/>
          </p:cNvSpPr>
          <p:nvPr/>
        </p:nvSpPr>
        <p:spPr bwMode="auto">
          <a:xfrm>
            <a:off x="0" y="2177534"/>
            <a:ext cx="184731" cy="369332"/>
          </a:xfrm>
          <a:prstGeom prst="rect">
            <a:avLst/>
          </a:prstGeom>
          <a:noFill/>
          <a:ln w="12700">
            <a:noFill/>
            <a:miter lim="800000"/>
            <a:headEnd/>
            <a:tailEnd/>
          </a:ln>
        </p:spPr>
        <p:txBody>
          <a:bodyPr wrap="none" anchor="ctr">
            <a:spAutoFit/>
          </a:bodyPr>
          <a:lstStyle/>
          <a:p>
            <a:pPr eaLnBrk="0" hangingPunct="0"/>
            <a:endParaRPr lang="en-US"/>
          </a:p>
        </p:txBody>
      </p:sp>
      <p:sp>
        <p:nvSpPr>
          <p:cNvPr id="2" name="Slide Number Placeholder 1"/>
          <p:cNvSpPr>
            <a:spLocks noGrp="1"/>
          </p:cNvSpPr>
          <p:nvPr>
            <p:ph type="sldNum" sz="quarter" idx="12"/>
          </p:nvPr>
        </p:nvSpPr>
        <p:spPr/>
        <p:txBody>
          <a:bodyPr/>
          <a:lstStyle/>
          <a:p>
            <a:fld id="{1A6C40CF-3B00-4FCD-8637-1B8507F08580}" type="slidenum">
              <a:rPr lang="en-US" smtClean="0"/>
              <a:pPr/>
              <a:t>40</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H:\Continuing Education Style and Materials\Images Audio Video\All Images\Pixabay_CCL_footprints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202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81000" y="3581400"/>
            <a:ext cx="8382000" cy="2362200"/>
          </a:xfrm>
          <a:solidFill>
            <a:schemeClr val="bg1">
              <a:alpha val="67000"/>
            </a:schemeClr>
          </a:solidFill>
        </p:spPr>
        <p:txBody>
          <a:bodyPr anchor="ctr">
            <a:noAutofit/>
          </a:bodyPr>
          <a:lstStyle/>
          <a:p>
            <a:pPr algn="ctr">
              <a:buNone/>
            </a:pPr>
            <a:r>
              <a:rPr lang="en-US" sz="3200" b="1" dirty="0" smtClean="0">
                <a:solidFill>
                  <a:srgbClr val="50514D"/>
                </a:solidFill>
                <a:latin typeface="+mj-lt"/>
              </a:rPr>
              <a:t>“Nurses are messengers of hope for </a:t>
            </a:r>
            <a:br>
              <a:rPr lang="en-US" sz="3200" b="1" dirty="0" smtClean="0">
                <a:solidFill>
                  <a:srgbClr val="50514D"/>
                </a:solidFill>
                <a:latin typeface="+mj-lt"/>
              </a:rPr>
            </a:br>
            <a:r>
              <a:rPr lang="en-US" sz="3200" b="1" dirty="0" smtClean="0">
                <a:solidFill>
                  <a:srgbClr val="50514D"/>
                </a:solidFill>
                <a:latin typeface="+mj-lt"/>
              </a:rPr>
              <a:t>troubled times. Leave your footprints of hope </a:t>
            </a:r>
            <a:br>
              <a:rPr lang="en-US" sz="3200" b="1" dirty="0" smtClean="0">
                <a:solidFill>
                  <a:srgbClr val="50514D"/>
                </a:solidFill>
                <a:latin typeface="+mj-lt"/>
              </a:rPr>
            </a:br>
            <a:r>
              <a:rPr lang="en-US" sz="3200" b="1" dirty="0" smtClean="0">
                <a:solidFill>
                  <a:srgbClr val="50514D"/>
                </a:solidFill>
                <a:latin typeface="+mj-lt"/>
              </a:rPr>
              <a:t>for the next generation to follow.”</a:t>
            </a:r>
          </a:p>
          <a:p>
            <a:pPr algn="ctr">
              <a:buNone/>
            </a:pPr>
            <a:r>
              <a:rPr lang="en-US" b="1" dirty="0" smtClean="0">
                <a:solidFill>
                  <a:srgbClr val="50514D"/>
                </a:solidFill>
              </a:rPr>
              <a:t>-Marge Hegge</a:t>
            </a:r>
            <a:endParaRPr lang="en-US" b="1" dirty="0">
              <a:solidFill>
                <a:srgbClr val="50514D"/>
              </a:solidFill>
            </a:endParaRPr>
          </a:p>
        </p:txBody>
      </p:sp>
      <p:sp>
        <p:nvSpPr>
          <p:cNvPr id="2" name="Slide Number Placeholder 1"/>
          <p:cNvSpPr>
            <a:spLocks noGrp="1"/>
          </p:cNvSpPr>
          <p:nvPr>
            <p:ph type="sldNum" sz="quarter" idx="12"/>
          </p:nvPr>
        </p:nvSpPr>
        <p:spPr/>
        <p:txBody>
          <a:bodyPr/>
          <a:lstStyle/>
          <a:p>
            <a:fld id="{1A6C40CF-3B00-4FCD-8637-1B8507F08580}" type="slidenum">
              <a:rPr lang="en-US" smtClean="0"/>
              <a:pPr/>
              <a:t>41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19600"/>
          </a:xfrm>
        </p:spPr>
        <p:txBody>
          <a:bodyPr>
            <a:noAutofit/>
          </a:bodyPr>
          <a:lstStyle/>
          <a:p>
            <a:pPr marL="0" indent="0">
              <a:buNone/>
            </a:pPr>
            <a:r>
              <a:rPr lang="en-US" dirty="0" smtClean="0">
                <a:solidFill>
                  <a:srgbClr val="B62721"/>
                </a:solidFill>
                <a:latin typeface="+mj-lt"/>
              </a:rPr>
              <a:t>Knowledge development advancing the body of nursing science.</a:t>
            </a:r>
          </a:p>
          <a:p>
            <a:pPr>
              <a:buFont typeface="Wingdings" panose="05000000000000000000" pitchFamily="2" charset="2"/>
              <a:buChar char="§"/>
            </a:pPr>
            <a:r>
              <a:rPr lang="en-US" dirty="0" smtClean="0"/>
              <a:t>All nurses engage in scholarly activity by providing evidence-informed practice.</a:t>
            </a:r>
          </a:p>
          <a:p>
            <a:pPr>
              <a:buFont typeface="Wingdings" panose="05000000000000000000" pitchFamily="2" charset="2"/>
              <a:buChar char="§"/>
            </a:pPr>
            <a:r>
              <a:rPr lang="en-US" dirty="0" smtClean="0"/>
              <a:t>Nurse researchers follow national/international standards for conducting research with human participants.</a:t>
            </a:r>
          </a:p>
          <a:p>
            <a:pPr>
              <a:buFont typeface="Wingdings" panose="05000000000000000000" pitchFamily="2" charset="2"/>
              <a:buChar char="§"/>
            </a:pPr>
            <a:r>
              <a:rPr lang="en-US" dirty="0" smtClean="0"/>
              <a:t>All research must be approved by institutional review boards (IRBs) in compliance with national standards.</a:t>
            </a:r>
          </a:p>
          <a:p>
            <a:pPr>
              <a:buFont typeface="Wingdings" panose="05000000000000000000" pitchFamily="2" charset="2"/>
              <a:buChar char="§"/>
            </a:pPr>
            <a:r>
              <a:rPr lang="en-US" dirty="0" smtClean="0"/>
              <a:t>Patient welfare must never be jeopardized for research findings.</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5</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7.1 Contributions Through Research and Scholarly Inquiry</a:t>
            </a:r>
            <a:endParaRPr lang="en-US" b="1" dirty="0">
              <a:solidFill>
                <a:srgbClr val="50514D"/>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19200"/>
            <a:ext cx="8153400" cy="4724400"/>
          </a:xfrm>
        </p:spPr>
        <p:txBody>
          <a:bodyPr>
            <a:normAutofit/>
          </a:bodyPr>
          <a:lstStyle/>
          <a:p>
            <a:pPr marL="0" indent="0">
              <a:buNone/>
            </a:pPr>
            <a:r>
              <a:rPr lang="en-US" dirty="0" smtClean="0">
                <a:solidFill>
                  <a:srgbClr val="B62721"/>
                </a:solidFill>
                <a:latin typeface="+mj-lt"/>
              </a:rPr>
              <a:t>Do not generally have access to government or private resources to meet basic needs:</a:t>
            </a:r>
          </a:p>
          <a:p>
            <a:pPr>
              <a:buFont typeface="Wingdings" panose="05000000000000000000" pitchFamily="2" charset="2"/>
              <a:buChar char="§"/>
            </a:pPr>
            <a:r>
              <a:rPr lang="en-US" dirty="0" smtClean="0"/>
              <a:t>Low-income persons</a:t>
            </a:r>
          </a:p>
          <a:p>
            <a:pPr>
              <a:buFont typeface="Wingdings" panose="05000000000000000000" pitchFamily="2" charset="2"/>
              <a:buChar char="§"/>
            </a:pPr>
            <a:r>
              <a:rPr lang="en-US" dirty="0" smtClean="0"/>
              <a:t>Underserved populations</a:t>
            </a:r>
          </a:p>
          <a:p>
            <a:pPr>
              <a:buFont typeface="Wingdings" panose="05000000000000000000" pitchFamily="2" charset="2"/>
              <a:buChar char="§"/>
            </a:pPr>
            <a:r>
              <a:rPr lang="en-US" dirty="0" smtClean="0"/>
              <a:t>People with disabilities</a:t>
            </a:r>
          </a:p>
          <a:p>
            <a:pPr>
              <a:buFont typeface="Wingdings" panose="05000000000000000000" pitchFamily="2" charset="2"/>
              <a:buChar char="§"/>
            </a:pPr>
            <a:r>
              <a:rPr lang="en-US" dirty="0" smtClean="0"/>
              <a:t>Elderly persons</a:t>
            </a:r>
          </a:p>
          <a:p>
            <a:pPr>
              <a:buFont typeface="Wingdings" panose="05000000000000000000" pitchFamily="2" charset="2"/>
              <a:buChar char="§"/>
            </a:pPr>
            <a:r>
              <a:rPr lang="en-US" dirty="0" smtClean="0"/>
              <a:t>Children</a:t>
            </a:r>
          </a:p>
          <a:p>
            <a:pPr>
              <a:buFont typeface="Wingdings" panose="05000000000000000000" pitchFamily="2" charset="2"/>
              <a:buChar char="§"/>
            </a:pPr>
            <a:r>
              <a:rPr lang="en-US" dirty="0" smtClean="0"/>
              <a:t>Prisoners</a:t>
            </a:r>
          </a:p>
          <a:p>
            <a:pPr>
              <a:buFont typeface="Wingdings" panose="05000000000000000000" pitchFamily="2" charset="2"/>
              <a:buChar char="§"/>
            </a:pPr>
            <a:r>
              <a:rPr lang="en-US" dirty="0" smtClean="0"/>
              <a:t>Homeless persons</a:t>
            </a:r>
          </a:p>
          <a:p>
            <a:pPr>
              <a:buFont typeface="Wingdings" panose="05000000000000000000" pitchFamily="2" charset="2"/>
              <a:buChar char="§"/>
            </a:pPr>
            <a:r>
              <a:rPr lang="en-US" dirty="0" smtClean="0"/>
              <a:t>Mentally ill persons</a:t>
            </a:r>
          </a:p>
          <a:p>
            <a:endParaRPr lang="en-US" dirty="0"/>
          </a:p>
        </p:txBody>
      </p:sp>
      <p:sp>
        <p:nvSpPr>
          <p:cNvPr id="5" name="Slide Number Placeholder 4"/>
          <p:cNvSpPr>
            <a:spLocks noGrp="1"/>
          </p:cNvSpPr>
          <p:nvPr>
            <p:ph type="sldNum" sz="quarter" idx="12"/>
          </p:nvPr>
        </p:nvSpPr>
        <p:spPr/>
        <p:txBody>
          <a:bodyPr/>
          <a:lstStyle/>
          <a:p>
            <a:pPr>
              <a:defRPr/>
            </a:pPr>
            <a:fld id="{8E62651C-FEEA-47E3-9826-164FFAD1A6E7}" type="slidenum">
              <a:rPr lang="en-US" smtClean="0"/>
              <a:pPr>
                <a:defRPr/>
              </a:pPr>
              <a:t>6</a:t>
            </a:fld>
            <a:endParaRPr lang="en-US" dirty="0"/>
          </a:p>
        </p:txBody>
      </p:sp>
      <p:sp>
        <p:nvSpPr>
          <p:cNvPr id="7"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Vulnerable Populations</a:t>
            </a:r>
            <a:endParaRPr lang="en-US" b="1" dirty="0">
              <a:solidFill>
                <a:srgbClr val="50514D"/>
              </a:solidFill>
            </a:endParaRPr>
          </a:p>
        </p:txBody>
      </p:sp>
    </p:spTree>
    <p:extLst>
      <p:ext uri="{BB962C8B-B14F-4D97-AF65-F5344CB8AC3E}">
        <p14:creationId xmlns:p14="http://schemas.microsoft.com/office/powerpoint/2010/main" val="41040196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4747945"/>
          </a:xfrm>
        </p:spPr>
        <p:txBody>
          <a:bodyPr>
            <a:normAutofit/>
          </a:bodyPr>
          <a:lstStyle/>
          <a:p>
            <a:r>
              <a:rPr lang="en-US" sz="2400" dirty="0" smtClean="0"/>
              <a:t>Should a study be judged by today’s ethical standards or the standards applied at the time of the study?</a:t>
            </a:r>
          </a:p>
          <a:p>
            <a:r>
              <a:rPr lang="en-US" sz="2400" dirty="0" smtClean="0"/>
              <a:t>Were participants informed and did they comprehend risks?</a:t>
            </a:r>
          </a:p>
          <a:p>
            <a:r>
              <a:rPr lang="en-US" sz="2400" dirty="0" smtClean="0"/>
              <a:t>Did the research knowingly cause harm?</a:t>
            </a:r>
          </a:p>
          <a:p>
            <a:r>
              <a:rPr lang="en-US" sz="2400" dirty="0" smtClean="0"/>
              <a:t>Was harm a direct and foreseen result of the study or of some other factors?</a:t>
            </a:r>
          </a:p>
          <a:p>
            <a:r>
              <a:rPr lang="en-US" sz="2400" dirty="0" smtClean="0"/>
              <a:t>Did experimentation continue after harmful results were known?</a:t>
            </a:r>
          </a:p>
          <a:p>
            <a:r>
              <a:rPr lang="en-US" sz="2400" dirty="0" smtClean="0"/>
              <a:t>Was help available to subjects after the study?</a:t>
            </a:r>
          </a:p>
          <a:p>
            <a:r>
              <a:rPr lang="en-US" sz="2400" dirty="0" smtClean="0"/>
              <a:t>Were results suppressed, falsified or destroyed?</a:t>
            </a:r>
            <a:endParaRPr lang="en-US" sz="2400"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7</a:t>
            </a:fld>
            <a:endParaRPr lang="en-US" dirty="0"/>
          </a:p>
        </p:txBody>
      </p:sp>
      <p:sp>
        <p:nvSpPr>
          <p:cNvPr id="5"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Questions to Ask About Ethics of Research Studies</a:t>
            </a:r>
            <a:endParaRPr lang="en-US" b="1" dirty="0">
              <a:solidFill>
                <a:srgbClr val="50514D"/>
              </a:solidFill>
            </a:endParaRPr>
          </a:p>
        </p:txBody>
      </p:sp>
    </p:spTree>
    <p:extLst>
      <p:ext uri="{BB962C8B-B14F-4D97-AF65-F5344CB8AC3E}">
        <p14:creationId xmlns:p14="http://schemas.microsoft.com/office/powerpoint/2010/main" val="34101165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1"/>
            <a:ext cx="8305800" cy="3200399"/>
          </a:xfrm>
        </p:spPr>
        <p:txBody>
          <a:bodyPr>
            <a:normAutofit/>
          </a:bodyPr>
          <a:lstStyle/>
          <a:p>
            <a:pPr marL="0" indent="0">
              <a:buNone/>
            </a:pPr>
            <a:r>
              <a:rPr lang="en-US" dirty="0" smtClean="0">
                <a:solidFill>
                  <a:srgbClr val="B62721"/>
                </a:solidFill>
                <a:latin typeface="+mj-lt"/>
              </a:rPr>
              <a:t>What are the implications of a research survey of Alzheimer’s patients?</a:t>
            </a:r>
          </a:p>
          <a:p>
            <a:pPr>
              <a:buFont typeface="Wingdings" panose="05000000000000000000" pitchFamily="2" charset="2"/>
              <a:buChar char="§"/>
            </a:pPr>
            <a:r>
              <a:rPr lang="en-US" dirty="0" smtClean="0"/>
              <a:t>How could informed consent be obtained?</a:t>
            </a:r>
          </a:p>
          <a:p>
            <a:pPr>
              <a:buFont typeface="Wingdings" panose="05000000000000000000" pitchFamily="2" charset="2"/>
              <a:buChar char="§"/>
            </a:pPr>
            <a:r>
              <a:rPr lang="en-US" dirty="0" smtClean="0"/>
              <a:t>How valid would verbal responses to a survey be?</a:t>
            </a:r>
          </a:p>
          <a:p>
            <a:pPr>
              <a:buFont typeface="Wingdings" panose="05000000000000000000" pitchFamily="2" charset="2"/>
              <a:buChar char="§"/>
            </a:pPr>
            <a:r>
              <a:rPr lang="en-US" dirty="0" smtClean="0"/>
              <a:t>What steps could be taken to make such a study ethically acceptable and meaningful?</a:t>
            </a:r>
            <a:endParaRPr lang="en-US" dirty="0"/>
          </a:p>
        </p:txBody>
      </p:sp>
      <p:sp>
        <p:nvSpPr>
          <p:cNvPr id="4" name="Slide Number Placeholder 3"/>
          <p:cNvSpPr>
            <a:spLocks noGrp="1"/>
          </p:cNvSpPr>
          <p:nvPr>
            <p:ph type="sldNum" sz="quarter" idx="12"/>
          </p:nvPr>
        </p:nvSpPr>
        <p:spPr/>
        <p:txBody>
          <a:bodyPr/>
          <a:lstStyle/>
          <a:p>
            <a:fld id="{1A6C40CF-3B00-4FCD-8637-1B8507F08580}" type="slidenum">
              <a:rPr lang="en-US" smtClean="0"/>
              <a:pPr/>
              <a:t>8</a:t>
            </a:fld>
            <a:endParaRPr lang="en-US" dirty="0"/>
          </a:p>
        </p:txBody>
      </p:sp>
      <p:sp>
        <p:nvSpPr>
          <p:cNvPr id="5" name="Title 3"/>
          <p:cNvSpPr txBox="1">
            <a:spLocks/>
          </p:cNvSpPr>
          <p:nvPr/>
        </p:nvSpPr>
        <p:spPr>
          <a:xfrm>
            <a:off x="1447800" y="274638"/>
            <a:ext cx="71628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50514D"/>
                </a:solidFill>
              </a:rPr>
              <a:t>Questions to Ask about Ethics of Research Studies</a:t>
            </a:r>
            <a:endParaRPr lang="en-US" b="1" dirty="0">
              <a:solidFill>
                <a:srgbClr val="50514D"/>
              </a:solidFill>
            </a:endParaRPr>
          </a:p>
        </p:txBody>
      </p:sp>
      <p:pic>
        <p:nvPicPr>
          <p:cNvPr id="6" name="Picture 5"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870" y="53340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219200"/>
            <a:ext cx="2977138" cy="1657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B62721"/>
                </a:solidFill>
                <a:latin typeface="+mj-lt"/>
              </a:rPr>
              <a:t>Research Ethics Committees: Safeguard Dignity, Rights, Safety </a:t>
            </a:r>
            <a:r>
              <a:rPr lang="en-US" sz="1600" b="1" dirty="0" smtClean="0">
                <a:solidFill>
                  <a:srgbClr val="B62721"/>
                </a:solidFill>
                <a:latin typeface="+mj-lt"/>
              </a:rPr>
              <a:t>and </a:t>
            </a:r>
            <a:r>
              <a:rPr lang="en-US" sz="1600" b="1" dirty="0">
                <a:solidFill>
                  <a:srgbClr val="B62721"/>
                </a:solidFill>
                <a:latin typeface="+mj-lt"/>
              </a:rPr>
              <a:t>Well-being of All Research Participants</a:t>
            </a:r>
          </a:p>
        </p:txBody>
      </p:sp>
      <p:sp>
        <p:nvSpPr>
          <p:cNvPr id="6" name="TextBox 5"/>
          <p:cNvSpPr txBox="1"/>
          <p:nvPr/>
        </p:nvSpPr>
        <p:spPr>
          <a:xfrm>
            <a:off x="3579966" y="1600200"/>
            <a:ext cx="1955359" cy="914400"/>
          </a:xfrm>
          <a:prstGeom prst="rect">
            <a:avLst/>
          </a:prstGeom>
          <a:solidFill>
            <a:schemeClr val="bg1"/>
          </a:solidFill>
          <a:ln>
            <a:noFill/>
          </a:ln>
        </p:spPr>
        <p:txBody>
          <a:bodyPr wrap="square" rtlCol="0" anchor="ctr">
            <a:noAutofit/>
          </a:bodyPr>
          <a:lstStyle/>
          <a:p>
            <a:pPr algn="ctr"/>
            <a:r>
              <a:rPr lang="en-US" sz="1600" b="1" dirty="0" smtClean="0">
                <a:solidFill>
                  <a:srgbClr val="B62721"/>
                </a:solidFill>
                <a:latin typeface="+mj-lt"/>
              </a:rPr>
              <a:t>Professionals’ Use of Responsible </a:t>
            </a:r>
            <a:r>
              <a:rPr lang="en-US" sz="1600" b="1" dirty="0">
                <a:solidFill>
                  <a:srgbClr val="B62721"/>
                </a:solidFill>
                <a:latin typeface="+mj-lt"/>
              </a:rPr>
              <a:t>A</a:t>
            </a:r>
            <a:r>
              <a:rPr lang="en-US" sz="1600" b="1" dirty="0" smtClean="0">
                <a:solidFill>
                  <a:srgbClr val="B62721"/>
                </a:solidFill>
                <a:latin typeface="+mj-lt"/>
              </a:rPr>
              <a:t>dvocacy</a:t>
            </a:r>
            <a:endParaRPr lang="en-US" sz="1600" b="1" dirty="0">
              <a:solidFill>
                <a:srgbClr val="B62721"/>
              </a:solidFill>
              <a:latin typeface="+mj-lt"/>
            </a:endParaRPr>
          </a:p>
        </p:txBody>
      </p:sp>
      <p:sp>
        <p:nvSpPr>
          <p:cNvPr id="7" name="TextBox 6"/>
          <p:cNvSpPr txBox="1"/>
          <p:nvPr/>
        </p:nvSpPr>
        <p:spPr>
          <a:xfrm>
            <a:off x="5911900" y="1219200"/>
            <a:ext cx="2851100" cy="1600200"/>
          </a:xfrm>
          <a:prstGeom prst="rect">
            <a:avLst/>
          </a:prstGeom>
          <a:solidFill>
            <a:schemeClr val="bg1"/>
          </a:solidFill>
          <a:ln>
            <a:noFill/>
          </a:ln>
        </p:spPr>
        <p:txBody>
          <a:bodyPr wrap="square" rtlCol="0" anchor="ctr">
            <a:noAutofit/>
          </a:bodyPr>
          <a:lstStyle/>
          <a:p>
            <a:pPr algn="ctr"/>
            <a:r>
              <a:rPr lang="en-US" sz="1600" b="1" dirty="0" smtClean="0">
                <a:solidFill>
                  <a:srgbClr val="B62721"/>
                </a:solidFill>
                <a:latin typeface="+mj-lt"/>
              </a:rPr>
              <a:t>Research Ethics Committees: Ensure High-Quality </a:t>
            </a:r>
            <a:r>
              <a:rPr lang="en-US" sz="1600" b="1" dirty="0">
                <a:solidFill>
                  <a:srgbClr val="B62721"/>
                </a:solidFill>
                <a:latin typeface="+mj-lt"/>
              </a:rPr>
              <a:t>R</a:t>
            </a:r>
            <a:r>
              <a:rPr lang="en-US" sz="1600" b="1" dirty="0" smtClean="0">
                <a:solidFill>
                  <a:srgbClr val="B62721"/>
                </a:solidFill>
                <a:latin typeface="+mj-lt"/>
              </a:rPr>
              <a:t>esearch That Offers </a:t>
            </a:r>
            <a:r>
              <a:rPr lang="en-US" sz="1600" b="1" dirty="0">
                <a:solidFill>
                  <a:srgbClr val="B62721"/>
                </a:solidFill>
                <a:latin typeface="+mj-lt"/>
              </a:rPr>
              <a:t>B</a:t>
            </a:r>
            <a:r>
              <a:rPr lang="en-US" sz="1600" b="1" dirty="0" smtClean="0">
                <a:solidFill>
                  <a:srgbClr val="B62721"/>
                </a:solidFill>
                <a:latin typeface="+mj-lt"/>
              </a:rPr>
              <a:t>enefits to Participants, Services and Society</a:t>
            </a:r>
            <a:endParaRPr lang="en-US" sz="1600" b="1" dirty="0">
              <a:solidFill>
                <a:srgbClr val="B62721"/>
              </a:solidFill>
              <a:latin typeface="+mj-lt"/>
            </a:endParaRPr>
          </a:p>
        </p:txBody>
      </p:sp>
      <p:sp>
        <p:nvSpPr>
          <p:cNvPr id="8" name="TextBox 7"/>
          <p:cNvSpPr txBox="1"/>
          <p:nvPr/>
        </p:nvSpPr>
        <p:spPr>
          <a:xfrm>
            <a:off x="3200400" y="3791116"/>
            <a:ext cx="2438400" cy="1077218"/>
          </a:xfrm>
          <a:prstGeom prst="rect">
            <a:avLst/>
          </a:prstGeom>
          <a:solidFill>
            <a:schemeClr val="bg1"/>
          </a:solidFill>
          <a:ln>
            <a:noFill/>
          </a:ln>
        </p:spPr>
        <p:txBody>
          <a:bodyPr wrap="square" rtlCol="0">
            <a:spAutoFit/>
          </a:bodyPr>
          <a:lstStyle/>
          <a:p>
            <a:pPr algn="ctr"/>
            <a:r>
              <a:rPr lang="en-US" sz="1600" b="1" dirty="0" smtClean="0">
                <a:solidFill>
                  <a:srgbClr val="B62721"/>
                </a:solidFill>
                <a:latin typeface="+mj-lt"/>
              </a:rPr>
              <a:t>AVOID:</a:t>
            </a:r>
          </a:p>
          <a:p>
            <a:pPr algn="ctr"/>
            <a:r>
              <a:rPr lang="en-US" sz="1600" b="1" dirty="0" smtClean="0">
                <a:solidFill>
                  <a:srgbClr val="B62721"/>
                </a:solidFill>
                <a:latin typeface="+mj-lt"/>
              </a:rPr>
              <a:t>Exploitation, Coercion and Exclusion and Discrimination</a:t>
            </a:r>
            <a:endParaRPr lang="en-US" sz="1600" b="1" dirty="0">
              <a:solidFill>
                <a:srgbClr val="B62721"/>
              </a:solidFill>
              <a:latin typeface="+mj-lt"/>
            </a:endParaRPr>
          </a:p>
        </p:txBody>
      </p:sp>
      <p:sp>
        <p:nvSpPr>
          <p:cNvPr id="9" name="TextBox 8"/>
          <p:cNvSpPr txBox="1"/>
          <p:nvPr/>
        </p:nvSpPr>
        <p:spPr>
          <a:xfrm>
            <a:off x="6175357" y="3801876"/>
            <a:ext cx="2587643" cy="584775"/>
          </a:xfrm>
          <a:prstGeom prst="rect">
            <a:avLst/>
          </a:prstGeom>
          <a:solidFill>
            <a:schemeClr val="bg1"/>
          </a:solidFill>
          <a:ln>
            <a:noFill/>
          </a:ln>
        </p:spPr>
        <p:txBody>
          <a:bodyPr wrap="square" rtlCol="0">
            <a:spAutoFit/>
          </a:bodyPr>
          <a:lstStyle/>
          <a:p>
            <a:pPr algn="ctr"/>
            <a:r>
              <a:rPr lang="en-US" sz="1600" b="1" dirty="0" smtClean="0">
                <a:solidFill>
                  <a:srgbClr val="B62721"/>
                </a:solidFill>
                <a:latin typeface="+mj-lt"/>
              </a:rPr>
              <a:t>Informs Policy and Service </a:t>
            </a:r>
            <a:r>
              <a:rPr lang="en-US" sz="1600" b="1" dirty="0">
                <a:solidFill>
                  <a:srgbClr val="B62721"/>
                </a:solidFill>
                <a:latin typeface="+mj-lt"/>
              </a:rPr>
              <a:t>P</a:t>
            </a:r>
            <a:r>
              <a:rPr lang="en-US" sz="1600" b="1" dirty="0" smtClean="0">
                <a:solidFill>
                  <a:srgbClr val="B62721"/>
                </a:solidFill>
                <a:latin typeface="+mj-lt"/>
              </a:rPr>
              <a:t>rovision</a:t>
            </a:r>
            <a:endParaRPr lang="en-US" sz="1600" b="1" dirty="0">
              <a:solidFill>
                <a:srgbClr val="B62721"/>
              </a:solidFill>
              <a:latin typeface="+mj-lt"/>
            </a:endParaRPr>
          </a:p>
        </p:txBody>
      </p:sp>
      <p:sp>
        <p:nvSpPr>
          <p:cNvPr id="10" name="TextBox 9"/>
          <p:cNvSpPr txBox="1"/>
          <p:nvPr/>
        </p:nvSpPr>
        <p:spPr>
          <a:xfrm>
            <a:off x="6433282" y="5064253"/>
            <a:ext cx="2209800" cy="830997"/>
          </a:xfrm>
          <a:prstGeom prst="rect">
            <a:avLst/>
          </a:prstGeom>
          <a:solidFill>
            <a:schemeClr val="bg1"/>
          </a:solidFill>
          <a:ln>
            <a:noFill/>
          </a:ln>
        </p:spPr>
        <p:txBody>
          <a:bodyPr wrap="square" rtlCol="0">
            <a:spAutoFit/>
          </a:bodyPr>
          <a:lstStyle/>
          <a:p>
            <a:pPr algn="ctr"/>
            <a:r>
              <a:rPr lang="en-US" sz="1600" b="1" dirty="0" smtClean="0">
                <a:solidFill>
                  <a:srgbClr val="B62721"/>
                </a:solidFill>
                <a:latin typeface="+mj-lt"/>
              </a:rPr>
              <a:t>Seek Active </a:t>
            </a:r>
            <a:r>
              <a:rPr lang="en-US" sz="1600" b="1" dirty="0">
                <a:solidFill>
                  <a:srgbClr val="B62721"/>
                </a:solidFill>
                <a:latin typeface="+mj-lt"/>
              </a:rPr>
              <a:t>I</a:t>
            </a:r>
            <a:r>
              <a:rPr lang="en-US" sz="1600" b="1" dirty="0" smtClean="0">
                <a:solidFill>
                  <a:srgbClr val="B62721"/>
                </a:solidFill>
                <a:latin typeface="+mj-lt"/>
              </a:rPr>
              <a:t>nvolvement of Service </a:t>
            </a:r>
            <a:r>
              <a:rPr lang="en-US" sz="1600" b="1" dirty="0">
                <a:solidFill>
                  <a:srgbClr val="B62721"/>
                </a:solidFill>
                <a:latin typeface="+mj-lt"/>
              </a:rPr>
              <a:t>U</a:t>
            </a:r>
            <a:r>
              <a:rPr lang="en-US" sz="1600" b="1" dirty="0" smtClean="0">
                <a:solidFill>
                  <a:srgbClr val="B62721"/>
                </a:solidFill>
                <a:latin typeface="+mj-lt"/>
              </a:rPr>
              <a:t>sers</a:t>
            </a:r>
            <a:endParaRPr lang="en-US" sz="1600" b="1" dirty="0">
              <a:solidFill>
                <a:srgbClr val="B62721"/>
              </a:solidFill>
              <a:latin typeface="+mj-lt"/>
            </a:endParaRPr>
          </a:p>
        </p:txBody>
      </p:sp>
      <p:sp>
        <p:nvSpPr>
          <p:cNvPr id="11" name="TextBox 10"/>
          <p:cNvSpPr txBox="1"/>
          <p:nvPr/>
        </p:nvSpPr>
        <p:spPr>
          <a:xfrm>
            <a:off x="457200" y="5638800"/>
            <a:ext cx="2495199" cy="338554"/>
          </a:xfrm>
          <a:prstGeom prst="rect">
            <a:avLst/>
          </a:prstGeom>
          <a:solidFill>
            <a:schemeClr val="bg1"/>
          </a:solidFill>
          <a:ln>
            <a:noFill/>
          </a:ln>
        </p:spPr>
        <p:txBody>
          <a:bodyPr wrap="square" rtlCol="0" anchor="ctr">
            <a:noAutofit/>
          </a:bodyPr>
          <a:lstStyle/>
          <a:p>
            <a:pPr algn="ctr"/>
            <a:r>
              <a:rPr lang="en-US" sz="1600" b="1" dirty="0" smtClean="0">
                <a:solidFill>
                  <a:srgbClr val="B62721"/>
                </a:solidFill>
                <a:latin typeface="+mj-lt"/>
              </a:rPr>
              <a:t>Volunteer to Participate</a:t>
            </a:r>
            <a:endParaRPr lang="en-US" sz="1600" b="1" dirty="0">
              <a:solidFill>
                <a:srgbClr val="B62721"/>
              </a:solidFill>
              <a:latin typeface="+mj-lt"/>
            </a:endParaRPr>
          </a:p>
        </p:txBody>
      </p:sp>
      <p:sp>
        <p:nvSpPr>
          <p:cNvPr id="12" name="TextBox 11"/>
          <p:cNvSpPr txBox="1"/>
          <p:nvPr/>
        </p:nvSpPr>
        <p:spPr>
          <a:xfrm>
            <a:off x="381000" y="4081046"/>
            <a:ext cx="2531531" cy="338554"/>
          </a:xfrm>
          <a:prstGeom prst="rect">
            <a:avLst/>
          </a:prstGeom>
          <a:solidFill>
            <a:schemeClr val="bg1"/>
          </a:solidFill>
          <a:ln>
            <a:noFill/>
          </a:ln>
        </p:spPr>
        <p:txBody>
          <a:bodyPr wrap="square" rtlCol="0">
            <a:spAutoFit/>
          </a:bodyPr>
          <a:lstStyle/>
          <a:p>
            <a:pPr algn="ctr"/>
            <a:r>
              <a:rPr lang="en-US" sz="1600" b="1" dirty="0" smtClean="0">
                <a:solidFill>
                  <a:srgbClr val="B62721"/>
                </a:solidFill>
                <a:latin typeface="+mj-lt"/>
              </a:rPr>
              <a:t>Informed Consent</a:t>
            </a:r>
            <a:endParaRPr lang="en-US" sz="1600" b="1" dirty="0">
              <a:solidFill>
                <a:srgbClr val="B62721"/>
              </a:solidFill>
              <a:latin typeface="+mj-lt"/>
            </a:endParaRPr>
          </a:p>
        </p:txBody>
      </p:sp>
      <p:sp>
        <p:nvSpPr>
          <p:cNvPr id="15" name="TextBox 14"/>
          <p:cNvSpPr txBox="1"/>
          <p:nvPr/>
        </p:nvSpPr>
        <p:spPr>
          <a:xfrm>
            <a:off x="3593130" y="3352800"/>
            <a:ext cx="1776095" cy="400110"/>
          </a:xfrm>
          <a:prstGeom prst="rect">
            <a:avLst/>
          </a:prstGeom>
          <a:noFill/>
        </p:spPr>
        <p:txBody>
          <a:bodyPr wrap="square" rtlCol="0">
            <a:spAutoFit/>
          </a:bodyPr>
          <a:lstStyle/>
          <a:p>
            <a:pPr algn="ctr"/>
            <a:r>
              <a:rPr lang="en-US" sz="2000" b="1" dirty="0" smtClean="0">
                <a:solidFill>
                  <a:srgbClr val="FFFFFF"/>
                </a:solidFill>
                <a:latin typeface="+mj-lt"/>
              </a:rPr>
              <a:t>Paternalism</a:t>
            </a:r>
            <a:endParaRPr lang="en-US" sz="2000" b="1" dirty="0">
              <a:solidFill>
                <a:srgbClr val="FFFFFF"/>
              </a:solidFill>
              <a:latin typeface="+mj-lt"/>
            </a:endParaRPr>
          </a:p>
        </p:txBody>
      </p:sp>
      <p:sp>
        <p:nvSpPr>
          <p:cNvPr id="16" name="TextBox 15"/>
          <p:cNvSpPr txBox="1"/>
          <p:nvPr/>
        </p:nvSpPr>
        <p:spPr>
          <a:xfrm>
            <a:off x="3685204" y="4876800"/>
            <a:ext cx="1572596" cy="400110"/>
          </a:xfrm>
          <a:prstGeom prst="rect">
            <a:avLst/>
          </a:prstGeom>
          <a:noFill/>
        </p:spPr>
        <p:txBody>
          <a:bodyPr wrap="square" rtlCol="0">
            <a:spAutoFit/>
          </a:bodyPr>
          <a:lstStyle/>
          <a:p>
            <a:pPr algn="ctr"/>
            <a:r>
              <a:rPr lang="en-US" sz="2000" b="1" dirty="0" smtClean="0">
                <a:solidFill>
                  <a:srgbClr val="FFFFFF"/>
                </a:solidFill>
                <a:latin typeface="+mj-lt"/>
              </a:rPr>
              <a:t>Facilitative</a:t>
            </a:r>
            <a:endParaRPr lang="en-US" sz="2000" b="1" dirty="0">
              <a:solidFill>
                <a:srgbClr val="FFFFFF"/>
              </a:solidFill>
              <a:latin typeface="+mj-lt"/>
            </a:endParaRPr>
          </a:p>
        </p:txBody>
      </p:sp>
      <p:sp>
        <p:nvSpPr>
          <p:cNvPr id="17" name="TextBox 16"/>
          <p:cNvSpPr txBox="1"/>
          <p:nvPr/>
        </p:nvSpPr>
        <p:spPr>
          <a:xfrm>
            <a:off x="1251655" y="5951758"/>
            <a:ext cx="1611490" cy="400110"/>
          </a:xfrm>
          <a:prstGeom prst="rect">
            <a:avLst/>
          </a:prstGeom>
          <a:noFill/>
        </p:spPr>
        <p:txBody>
          <a:bodyPr wrap="square" rtlCol="0">
            <a:spAutoFit/>
          </a:bodyPr>
          <a:lstStyle/>
          <a:p>
            <a:r>
              <a:rPr lang="en-US" sz="2000" b="1" dirty="0" smtClean="0">
                <a:solidFill>
                  <a:srgbClr val="FFFFFF"/>
                </a:solidFill>
                <a:latin typeface="+mj-lt"/>
              </a:rPr>
              <a:t>Autonomy</a:t>
            </a:r>
            <a:endParaRPr lang="en-US" sz="2000" b="1" dirty="0">
              <a:solidFill>
                <a:srgbClr val="FFFFFF"/>
              </a:solidFill>
              <a:latin typeface="+mj-lt"/>
            </a:endParaRPr>
          </a:p>
        </p:txBody>
      </p:sp>
      <p:sp>
        <p:nvSpPr>
          <p:cNvPr id="18" name="TextBox 17"/>
          <p:cNvSpPr txBox="1"/>
          <p:nvPr/>
        </p:nvSpPr>
        <p:spPr>
          <a:xfrm>
            <a:off x="6961411" y="5895250"/>
            <a:ext cx="1447800" cy="400110"/>
          </a:xfrm>
          <a:prstGeom prst="rect">
            <a:avLst/>
          </a:prstGeom>
          <a:noFill/>
        </p:spPr>
        <p:txBody>
          <a:bodyPr wrap="square" rtlCol="0">
            <a:spAutoFit/>
          </a:bodyPr>
          <a:lstStyle/>
          <a:p>
            <a:pPr algn="ctr"/>
            <a:r>
              <a:rPr lang="en-US" sz="2000" b="1" dirty="0" smtClean="0">
                <a:solidFill>
                  <a:srgbClr val="FFFFFF"/>
                </a:solidFill>
                <a:latin typeface="+mj-lt"/>
              </a:rPr>
              <a:t>Justice</a:t>
            </a:r>
            <a:endParaRPr lang="en-US" sz="2000" b="1" dirty="0">
              <a:solidFill>
                <a:srgbClr val="FFFFFF"/>
              </a:solidFill>
              <a:latin typeface="+mj-lt"/>
            </a:endParaRPr>
          </a:p>
        </p:txBody>
      </p:sp>
      <p:sp>
        <p:nvSpPr>
          <p:cNvPr id="31" name="TextBox 30"/>
          <p:cNvSpPr txBox="1"/>
          <p:nvPr/>
        </p:nvSpPr>
        <p:spPr>
          <a:xfrm rot="16200000">
            <a:off x="1073438" y="4678000"/>
            <a:ext cx="1333500" cy="584775"/>
          </a:xfrm>
          <a:prstGeom prst="rect">
            <a:avLst/>
          </a:prstGeom>
          <a:noFill/>
        </p:spPr>
        <p:txBody>
          <a:bodyPr wrap="square" rtlCol="0">
            <a:spAutoFit/>
          </a:bodyPr>
          <a:lstStyle/>
          <a:p>
            <a:pPr algn="ctr"/>
            <a:r>
              <a:rPr lang="en-US" sz="1600" dirty="0" smtClean="0">
                <a:solidFill>
                  <a:srgbClr val="FFFFFF"/>
                </a:solidFill>
                <a:latin typeface="+mj-lt"/>
              </a:rPr>
              <a:t>Right to Withdraw</a:t>
            </a:r>
            <a:endParaRPr lang="en-US" sz="1600" dirty="0">
              <a:solidFill>
                <a:srgbClr val="FFFFFF"/>
              </a:solidFill>
              <a:latin typeface="+mj-lt"/>
            </a:endParaRPr>
          </a:p>
        </p:txBody>
      </p:sp>
      <p:cxnSp>
        <p:nvCxnSpPr>
          <p:cNvPr id="39" name="Straight Arrow Connector 38"/>
          <p:cNvCxnSpPr/>
          <p:nvPr/>
        </p:nvCxnSpPr>
        <p:spPr>
          <a:xfrm>
            <a:off x="3581400" y="2667000"/>
            <a:ext cx="2057400" cy="0"/>
          </a:xfrm>
          <a:prstGeom prst="straightConnector1">
            <a:avLst/>
          </a:prstGeom>
          <a:ln>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677001" y="3906251"/>
            <a:ext cx="469799" cy="75941"/>
          </a:xfrm>
          <a:prstGeom prst="straightConnector1">
            <a:avLst/>
          </a:prstGeom>
          <a:ln>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638800" y="4633814"/>
            <a:ext cx="736600" cy="633541"/>
          </a:xfrm>
          <a:prstGeom prst="straightConnector1">
            <a:avLst/>
          </a:prstGeom>
          <a:ln>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2667000" y="4951338"/>
            <a:ext cx="533400" cy="611262"/>
          </a:xfrm>
          <a:prstGeom prst="straightConnector1">
            <a:avLst/>
          </a:prstGeom>
          <a:ln>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5190836" y="2971800"/>
            <a:ext cx="721064" cy="657255"/>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581400" y="1447800"/>
            <a:ext cx="213360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1A6C40CF-3B00-4FCD-8637-1B8507F08580}" type="slidenum">
              <a:rPr lang="en-US" smtClean="0"/>
              <a:pPr/>
              <a:t>9</a:t>
            </a:fld>
            <a:endParaRPr lang="en-US" dirty="0"/>
          </a:p>
        </p:txBody>
      </p:sp>
      <p:cxnSp>
        <p:nvCxnSpPr>
          <p:cNvPr id="45" name="Straight Arrow Connector 44"/>
          <p:cNvCxnSpPr/>
          <p:nvPr/>
        </p:nvCxnSpPr>
        <p:spPr>
          <a:xfrm flipH="1" flipV="1">
            <a:off x="2037760" y="4495800"/>
            <a:ext cx="1" cy="9906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04801" y="2876490"/>
            <a:ext cx="1981199" cy="400110"/>
          </a:xfrm>
          <a:prstGeom prst="rect">
            <a:avLst/>
          </a:prstGeom>
          <a:noFill/>
        </p:spPr>
        <p:txBody>
          <a:bodyPr wrap="square" rtlCol="0">
            <a:spAutoFit/>
          </a:bodyPr>
          <a:lstStyle/>
          <a:p>
            <a:r>
              <a:rPr lang="en-US" sz="2000" b="1" spc="-100" dirty="0" err="1" smtClean="0">
                <a:solidFill>
                  <a:srgbClr val="FFFFFF"/>
                </a:solidFill>
                <a:latin typeface="+mj-lt"/>
              </a:rPr>
              <a:t>Nonmaleficence</a:t>
            </a:r>
            <a:endParaRPr lang="en-US" sz="2000" b="1" spc="-100" dirty="0">
              <a:solidFill>
                <a:srgbClr val="FFFFFF"/>
              </a:solidFill>
              <a:latin typeface="+mj-lt"/>
            </a:endParaRPr>
          </a:p>
        </p:txBody>
      </p:sp>
      <p:sp>
        <p:nvSpPr>
          <p:cNvPr id="33" name="Title 3"/>
          <p:cNvSpPr txBox="1">
            <a:spLocks/>
          </p:cNvSpPr>
          <p:nvPr/>
        </p:nvSpPr>
        <p:spPr>
          <a:xfrm>
            <a:off x="457200" y="274638"/>
            <a:ext cx="82296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pPr algn="ctr"/>
            <a:r>
              <a:rPr lang="en-US" b="1" dirty="0" smtClean="0">
                <a:solidFill>
                  <a:schemeClr val="bg1"/>
                </a:solidFill>
              </a:rPr>
              <a:t>Research With Marginalized Subjects</a:t>
            </a:r>
            <a:endParaRPr lang="en-US" b="1" dirty="0">
              <a:solidFill>
                <a:schemeClr val="bg1"/>
              </a:solidFill>
            </a:endParaRPr>
          </a:p>
        </p:txBody>
      </p:sp>
      <p:cxnSp>
        <p:nvCxnSpPr>
          <p:cNvPr id="34" name="Straight Arrow Connector 33"/>
          <p:cNvCxnSpPr/>
          <p:nvPr/>
        </p:nvCxnSpPr>
        <p:spPr>
          <a:xfrm flipH="1" flipV="1">
            <a:off x="3276600" y="2971800"/>
            <a:ext cx="457200" cy="6096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7162800" y="2971800"/>
            <a:ext cx="0" cy="762001"/>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7543800" y="4419603"/>
            <a:ext cx="0" cy="533397"/>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239000" y="2819400"/>
            <a:ext cx="1776095" cy="400110"/>
          </a:xfrm>
          <a:prstGeom prst="rect">
            <a:avLst/>
          </a:prstGeom>
          <a:noFill/>
        </p:spPr>
        <p:txBody>
          <a:bodyPr wrap="square" rtlCol="0">
            <a:spAutoFit/>
          </a:bodyPr>
          <a:lstStyle/>
          <a:p>
            <a:pPr algn="ctr"/>
            <a:r>
              <a:rPr lang="en-US" sz="2000" b="1" dirty="0" smtClean="0">
                <a:solidFill>
                  <a:srgbClr val="FFFFFF"/>
                </a:solidFill>
                <a:latin typeface="+mj-lt"/>
              </a:rPr>
              <a:t>Beneficence</a:t>
            </a:r>
            <a:endParaRPr lang="en-US" sz="2000" b="1" dirty="0">
              <a:solidFill>
                <a:srgbClr val="FFFFFF"/>
              </a:solidFill>
              <a:latin typeface="+mj-lt"/>
            </a:endParaRPr>
          </a:p>
        </p:txBody>
      </p:sp>
      <p:sp>
        <p:nvSpPr>
          <p:cNvPr id="46" name="TextBox 45"/>
          <p:cNvSpPr txBox="1"/>
          <p:nvPr/>
        </p:nvSpPr>
        <p:spPr>
          <a:xfrm rot="16200000">
            <a:off x="1936462" y="3193762"/>
            <a:ext cx="1333500" cy="584776"/>
          </a:xfrm>
          <a:prstGeom prst="rect">
            <a:avLst/>
          </a:prstGeom>
          <a:noFill/>
        </p:spPr>
        <p:txBody>
          <a:bodyPr wrap="square" rtlCol="0">
            <a:spAutoFit/>
          </a:bodyPr>
          <a:lstStyle/>
          <a:p>
            <a:pPr algn="ctr"/>
            <a:r>
              <a:rPr lang="en-US" sz="1600" dirty="0" smtClean="0">
                <a:solidFill>
                  <a:srgbClr val="FFFFFF"/>
                </a:solidFill>
                <a:latin typeface="+mj-lt"/>
              </a:rPr>
              <a:t>Right to Information</a:t>
            </a:r>
            <a:endParaRPr lang="en-US" sz="1600" dirty="0">
              <a:solidFill>
                <a:srgbClr val="FFFFFF"/>
              </a:solidFill>
              <a:latin typeface="+mj-lt"/>
            </a:endParaRPr>
          </a:p>
        </p:txBody>
      </p:sp>
      <p:cxnSp>
        <p:nvCxnSpPr>
          <p:cNvPr id="47" name="Straight Arrow Connector 46"/>
          <p:cNvCxnSpPr/>
          <p:nvPr/>
        </p:nvCxnSpPr>
        <p:spPr>
          <a:xfrm flipH="1" flipV="1">
            <a:off x="2362200" y="2971800"/>
            <a:ext cx="2" cy="9906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844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4973</TotalTime>
  <Words>2511</Words>
  <Application>Microsoft Macintosh PowerPoint</Application>
  <PresentationFormat>On-screen Show (4:3)</PresentationFormat>
  <Paragraphs>335</Paragraphs>
  <Slides>41</Slides>
  <Notes>20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  </vt:lpstr>
      <vt:lpstr>Provisions 7-9, Commitment Beyond Individual Patient Encounters</vt:lpstr>
      <vt:lpstr>PowerPoint Presentation</vt:lpstr>
      <vt:lpstr>The nurse, in all roles and settings, advances the profession through research and scholarly inquiry, professional standards development, and the generation of both nursing and health policy.  Interpretive Statements 7.1 Contributions Through Research and Scholarly Inquiry 7.2 Contributions Through Developing, Maintaining, and Implementing Professional Practice Standards 7.3 Contributions Through Nursing and Health Policy Development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But What Can I Do About These Huge Problems?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World Health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 835 Introductions</dc:title>
  <dc:creator>Margaret.Hegge</dc:creator>
  <cp:lastModifiedBy>Cissa Paz</cp:lastModifiedBy>
  <cp:revision>455</cp:revision>
  <cp:lastPrinted>2015-07-16T17:38:05Z</cp:lastPrinted>
  <dcterms:created xsi:type="dcterms:W3CDTF">2010-08-30T14:36:21Z</dcterms:created>
  <dcterms:modified xsi:type="dcterms:W3CDTF">2015-08-21T19:17:33Z</dcterms:modified>
</cp:coreProperties>
</file>