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55"/>
  </p:notesMasterIdLst>
  <p:sldIdLst>
    <p:sldId id="256" r:id="rId2"/>
    <p:sldId id="350" r:id="rId3"/>
    <p:sldId id="351"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48" r:id="rId20"/>
    <p:sldId id="324" r:id="rId21"/>
    <p:sldId id="338" r:id="rId22"/>
    <p:sldId id="342" r:id="rId23"/>
    <p:sldId id="339" r:id="rId24"/>
    <p:sldId id="340" r:id="rId25"/>
    <p:sldId id="268" r:id="rId26"/>
    <p:sldId id="346" r:id="rId27"/>
    <p:sldId id="270" r:id="rId28"/>
    <p:sldId id="293" r:id="rId29"/>
    <p:sldId id="259" r:id="rId30"/>
    <p:sldId id="323" r:id="rId31"/>
    <p:sldId id="276" r:id="rId32"/>
    <p:sldId id="282" r:id="rId33"/>
    <p:sldId id="291" r:id="rId34"/>
    <p:sldId id="292" r:id="rId35"/>
    <p:sldId id="341" r:id="rId36"/>
    <p:sldId id="344" r:id="rId37"/>
    <p:sldId id="325" r:id="rId38"/>
    <p:sldId id="281" r:id="rId39"/>
    <p:sldId id="284" r:id="rId40"/>
    <p:sldId id="329" r:id="rId41"/>
    <p:sldId id="328" r:id="rId42"/>
    <p:sldId id="295" r:id="rId43"/>
    <p:sldId id="330" r:id="rId44"/>
    <p:sldId id="331" r:id="rId45"/>
    <p:sldId id="326" r:id="rId46"/>
    <p:sldId id="332" r:id="rId47"/>
    <p:sldId id="334" r:id="rId48"/>
    <p:sldId id="347" r:id="rId49"/>
    <p:sldId id="335" r:id="rId50"/>
    <p:sldId id="336" r:id="rId51"/>
    <p:sldId id="343" r:id="rId52"/>
    <p:sldId id="337" r:id="rId53"/>
    <p:sldId id="283" r:id="rId5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2D1D"/>
    <a:srgbClr val="464653"/>
    <a:srgbClr val="43516B"/>
    <a:srgbClr val="1291D0"/>
    <a:srgbClr val="3099BA"/>
    <a:srgbClr val="19A5EB"/>
    <a:srgbClr val="43AE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1" autoAdjust="0"/>
    <p:restoredTop sz="53561" autoAdjust="0"/>
  </p:normalViewPr>
  <p:slideViewPr>
    <p:cSldViewPr>
      <p:cViewPr varScale="1">
        <p:scale>
          <a:sx n="76" d="100"/>
          <a:sy n="76" d="100"/>
        </p:scale>
        <p:origin x="69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6" tIns="46583" rIns="93166" bIns="4658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66" tIns="46583" rIns="93166" bIns="46583" rtlCol="0"/>
          <a:lstStyle>
            <a:lvl1pPr algn="r">
              <a:defRPr sz="1200"/>
            </a:lvl1pPr>
          </a:lstStyle>
          <a:p>
            <a:fld id="{D4982837-1A3C-4160-85A0-C3ED11878A38}" type="datetimeFigureOut">
              <a:rPr lang="en-US" smtClean="0"/>
              <a:pPr/>
              <a:t>7/2/2019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6" tIns="46583" rIns="93166" bIns="46583"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6" tIns="46583" rIns="93166" bIns="4658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6"/>
            <a:ext cx="3037840" cy="464820"/>
          </a:xfrm>
          <a:prstGeom prst="rect">
            <a:avLst/>
          </a:prstGeom>
        </p:spPr>
        <p:txBody>
          <a:bodyPr vert="horz" lIns="93166" tIns="46583" rIns="93166" bIns="4658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66" tIns="46583" rIns="93166" bIns="46583" rtlCol="0" anchor="b"/>
          <a:lstStyle>
            <a:lvl1pPr algn="r">
              <a:defRPr sz="1200"/>
            </a:lvl1pPr>
          </a:lstStyle>
          <a:p>
            <a:fld id="{F66D6D3A-5D0D-4599-BC7B-95E4D1259EFB}" type="slidenum">
              <a:rPr lang="en-US" smtClean="0"/>
              <a:pPr/>
              <a:t>‹#›</a:t>
            </a:fld>
            <a:endParaRPr lang="en-US"/>
          </a:p>
        </p:txBody>
      </p:sp>
    </p:spTree>
    <p:extLst>
      <p:ext uri="{BB962C8B-B14F-4D97-AF65-F5344CB8AC3E}">
        <p14:creationId xmlns:p14="http://schemas.microsoft.com/office/powerpoint/2010/main" val="1290808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b="0"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1</a:t>
            </a:fld>
            <a:endParaRPr lang="en-US"/>
          </a:p>
        </p:txBody>
      </p:sp>
    </p:spTree>
    <p:extLst>
      <p:ext uri="{BB962C8B-B14F-4D97-AF65-F5344CB8AC3E}">
        <p14:creationId xmlns:p14="http://schemas.microsoft.com/office/powerpoint/2010/main" val="4074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29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Glassman, P. (2014). </a:t>
            </a:r>
            <a:r>
              <a:rPr lang="en-US" i="1" dirty="0"/>
              <a:t>Health literacy</a:t>
            </a:r>
            <a:r>
              <a:rPr lang="en-US" dirty="0"/>
              <a:t>. National Network of Libraries of Medicine. Retrieved from http://nnlm.gov/outreach/consumer/hlthlit.html.</a:t>
            </a:r>
          </a:p>
        </p:txBody>
      </p:sp>
      <p:sp>
        <p:nvSpPr>
          <p:cNvPr id="4" name="Slide Number Placeholder 3"/>
          <p:cNvSpPr>
            <a:spLocks noGrp="1"/>
          </p:cNvSpPr>
          <p:nvPr>
            <p:ph type="sldNum" sz="quarter" idx="10"/>
          </p:nvPr>
        </p:nvSpPr>
        <p:spPr/>
        <p:txBody>
          <a:bodyPr/>
          <a:lstStyle/>
          <a:p>
            <a:fld id="{F66D6D3A-5D0D-4599-BC7B-95E4D1259EFB}" type="slidenum">
              <a:rPr lang="en-US" smtClean="0"/>
              <a:pPr/>
              <a:t>30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31</a:t>
            </a:fld>
            <a:endParaRPr lang="en-US"/>
          </a:p>
        </p:txBody>
      </p:sp>
    </p:spTree>
    <p:extLst>
      <p:ext uri="{BB962C8B-B14F-4D97-AF65-F5344CB8AC3E}">
        <p14:creationId xmlns:p14="http://schemas.microsoft.com/office/powerpoint/2010/main" val="990149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32</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ANA</a:t>
            </a:r>
            <a:r>
              <a:rPr lang="en-US" baseline="0" dirty="0"/>
              <a:t> Ethics Position Statements:</a:t>
            </a:r>
            <a:endParaRPr lang="en-US" dirty="0"/>
          </a:p>
          <a:p>
            <a:r>
              <a:rPr lang="en-US" dirty="0"/>
              <a:t>http://www.nursingworld.org/MainMenuCategories/EthicsStandards/Ethics-Position-Statements.</a:t>
            </a:r>
          </a:p>
          <a:p>
            <a:endParaRPr lang="en-US" dirty="0"/>
          </a:p>
          <a:p>
            <a:r>
              <a:rPr lang="en-US" dirty="0"/>
              <a:t>Position Papers developed</a:t>
            </a:r>
            <a:r>
              <a:rPr lang="en-US" baseline="0" dirty="0"/>
              <a:t> by the Ethics Advisory Board and approved by the American Nurses Association:</a:t>
            </a:r>
          </a:p>
          <a:p>
            <a:endParaRPr lang="en-US" dirty="0"/>
          </a:p>
          <a:p>
            <a:r>
              <a:rPr lang="en-US" dirty="0"/>
              <a:t>American</a:t>
            </a:r>
            <a:r>
              <a:rPr lang="en-US" baseline="0" dirty="0"/>
              <a:t> Nurses Association. </a:t>
            </a:r>
            <a:r>
              <a:rPr lang="en-US" dirty="0"/>
              <a:t>(2011). Forgoing nutrition</a:t>
            </a:r>
            <a:r>
              <a:rPr lang="en-US" baseline="0" dirty="0"/>
              <a:t> and hydration. Silver Spring, MD: Author.</a:t>
            </a:r>
          </a:p>
          <a:p>
            <a:br>
              <a:rPr lang="en-US" baseline="0" dirty="0"/>
            </a:br>
            <a:r>
              <a:rPr lang="en-US" baseline="0" dirty="0"/>
              <a:t>American Nurses Association. (2012). Nursing care and do not resuscitate (DNR) and allow natural death decisions. Silver Spring, MD: Author.</a:t>
            </a:r>
          </a:p>
          <a:p>
            <a:br>
              <a:rPr lang="en-US" baseline="0" dirty="0"/>
            </a:br>
            <a:r>
              <a:rPr lang="en-US" baseline="0" dirty="0"/>
              <a:t>American Nurses Association. (2013). Euthanasia, assisted suicide and aid in dying. Silver Spring, MD: Author.</a:t>
            </a:r>
            <a:br>
              <a:rPr lang="en-US" baseline="0" dirty="0"/>
            </a:br>
            <a:endParaRPr lang="en-US" baseline="0" dirty="0"/>
          </a:p>
          <a:p>
            <a:r>
              <a:rPr lang="en-US" baseline="0" dirty="0"/>
              <a:t>American Nurses Association. (2011). Registered nurse roles and responsibilities in providing expert care and counseling at end of life. Silver Spring, MD: Author.</a:t>
            </a:r>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33</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Doctrine of Double Effect.</a:t>
            </a:r>
            <a:r>
              <a:rPr lang="en-US" baseline="0" dirty="0"/>
              <a:t> </a:t>
            </a:r>
            <a:r>
              <a:rPr lang="en-US" dirty="0"/>
              <a:t>Stanford</a:t>
            </a:r>
            <a:r>
              <a:rPr lang="en-US" baseline="0" dirty="0"/>
              <a:t> Encyclopedia of Philosophy.  Retrieved from http://plato.stanford.edu/entries/double-effect/.</a:t>
            </a:r>
          </a:p>
          <a:p>
            <a:endParaRPr lang="en-US" dirty="0"/>
          </a:p>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34</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Institute of Medicine. (2013). Establishing transdisciplinary</a:t>
            </a:r>
            <a:r>
              <a:rPr lang="en-US" baseline="0" dirty="0"/>
              <a:t> professionalism for improving health outcomes, workshop summary.</a:t>
            </a:r>
          </a:p>
          <a:p>
            <a:r>
              <a:rPr lang="en-US" baseline="0" dirty="0"/>
              <a:t>Retrieved from www.iom.edu/Activities/Global/InnovationHealthProfEducation/2013-May-14.aspx.</a:t>
            </a:r>
          </a:p>
          <a:p>
            <a:endParaRPr lang="en-US" dirty="0"/>
          </a:p>
          <a:p>
            <a:pPr defTabSz="906902">
              <a:defRPr/>
            </a:pPr>
            <a:r>
              <a:rPr lang="en-US" dirty="0"/>
              <a:t>Interprofessional Education Collaborative Expert Panel. (May 2011).</a:t>
            </a:r>
            <a:r>
              <a:rPr lang="en-US" baseline="0" dirty="0"/>
              <a:t> </a:t>
            </a:r>
            <a:r>
              <a:rPr lang="en-US" i="1" baseline="0" dirty="0"/>
              <a:t>Core competencies for interprofessional collaboration: Report of an expert panel. </a:t>
            </a:r>
            <a:r>
              <a:rPr lang="en-US" baseline="0" dirty="0"/>
              <a:t> Washington D.C.: Interprofessional Education Collaborative.</a:t>
            </a:r>
          </a:p>
          <a:p>
            <a:pPr defTabSz="906902">
              <a:defRPr/>
            </a:pPr>
            <a:endParaRPr lang="en-US" baseline="0" dirty="0"/>
          </a:p>
          <a:p>
            <a:pPr defTabSz="906902">
              <a:defRPr/>
            </a:pPr>
            <a:r>
              <a:rPr lang="en-US" dirty="0"/>
              <a:t>Newhouse, R.P., &amp; Spring, B. (Nov.-Dec. 2010). Interdisciplinary evidence-based practice: moving from silos to synergy. </a:t>
            </a:r>
            <a:r>
              <a:rPr lang="en-US" i="1" dirty="0"/>
              <a:t>Nursing Outlook</a:t>
            </a:r>
            <a:r>
              <a:rPr lang="en-US" i="0" dirty="0"/>
              <a:t>,</a:t>
            </a:r>
            <a:r>
              <a:rPr lang="en-US" i="0" baseline="0" dirty="0"/>
              <a:t> </a:t>
            </a:r>
            <a:r>
              <a:rPr lang="en-US" i="0" dirty="0"/>
              <a:t>58(6),</a:t>
            </a:r>
            <a:r>
              <a:rPr lang="en-US" i="0" baseline="0" dirty="0"/>
              <a:t> </a:t>
            </a:r>
            <a:r>
              <a:rPr lang="en-US" dirty="0"/>
              <a:t>309–317.</a:t>
            </a:r>
          </a:p>
          <a:p>
            <a:endParaRPr lang="en-US" dirty="0"/>
          </a:p>
          <a:p>
            <a:r>
              <a:rPr lang="en-US" dirty="0"/>
              <a:t>Ruddy, G., &amp; Rhee, K.S. (2005). Transdisciplinary</a:t>
            </a:r>
            <a:r>
              <a:rPr lang="en-US" baseline="0" dirty="0"/>
              <a:t> teams in primary care for the underserved: A literature review. </a:t>
            </a:r>
            <a:r>
              <a:rPr lang="en-US" i="1" baseline="0" dirty="0"/>
              <a:t>Journal of Healthcare for the Poor and Underserved, </a:t>
            </a:r>
            <a:r>
              <a:rPr lang="en-US" i="0" baseline="0" dirty="0"/>
              <a:t>16(2), </a:t>
            </a:r>
            <a:r>
              <a:rPr lang="en-US" baseline="0" dirty="0"/>
              <a:t>248–256.</a:t>
            </a:r>
          </a:p>
        </p:txBody>
      </p:sp>
      <p:sp>
        <p:nvSpPr>
          <p:cNvPr id="4" name="Slide Number Placeholder 3"/>
          <p:cNvSpPr>
            <a:spLocks noGrp="1"/>
          </p:cNvSpPr>
          <p:nvPr>
            <p:ph type="sldNum" sz="quarter" idx="10"/>
          </p:nvPr>
        </p:nvSpPr>
        <p:spPr/>
        <p:txBody>
          <a:bodyPr/>
          <a:lstStyle/>
          <a:p>
            <a:fld id="{F66D6D3A-5D0D-4599-BC7B-95E4D1259EFB}" type="slidenum">
              <a:rPr lang="en-US" smtClean="0"/>
              <a:pPr/>
              <a:t>35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36</a:t>
            </a:fld>
            <a:endParaRPr lang="en-US"/>
          </a:p>
        </p:txBody>
      </p:sp>
    </p:spTree>
    <p:extLst>
      <p:ext uri="{BB962C8B-B14F-4D97-AF65-F5344CB8AC3E}">
        <p14:creationId xmlns:p14="http://schemas.microsoft.com/office/powerpoint/2010/main" val="3784406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6902">
              <a:defRPr/>
            </a:pPr>
            <a:r>
              <a:rPr lang="en-US" dirty="0"/>
              <a:t>Ferrell, B.R.,</a:t>
            </a:r>
            <a:r>
              <a:rPr lang="en-US" baseline="0" dirty="0"/>
              <a:t> </a:t>
            </a:r>
            <a:r>
              <a:rPr lang="en-US" dirty="0"/>
              <a:t>&amp; Coyle, N. (2008). </a:t>
            </a:r>
            <a:r>
              <a:rPr lang="en-US" i="1" dirty="0"/>
              <a:t>The nature of suffering and the goals of nursing.  </a:t>
            </a:r>
            <a:r>
              <a:rPr lang="en-US" dirty="0"/>
              <a:t>New</a:t>
            </a:r>
            <a:r>
              <a:rPr lang="en-US" baseline="0" dirty="0"/>
              <a:t> York: Oxford University Press.</a:t>
            </a:r>
            <a:endParaRPr lang="en-US" dirty="0"/>
          </a:p>
          <a:p>
            <a:pPr defTabSz="906902">
              <a:defRPr/>
            </a:pPr>
            <a:endParaRPr lang="en-US" dirty="0"/>
          </a:p>
          <a:p>
            <a:pPr defTabSz="906902">
              <a:defRPr/>
            </a:pPr>
            <a:r>
              <a:rPr lang="en-US" dirty="0"/>
              <a:t>Tronto, Joan. (1993). </a:t>
            </a:r>
            <a:r>
              <a:rPr lang="en-US" i="1" dirty="0"/>
              <a:t>Moral boundaries: a political argument for an Ethic of care</a:t>
            </a:r>
            <a:r>
              <a:rPr lang="en-US" dirty="0"/>
              <a:t>.  London: Routledge Publishing Company.</a:t>
            </a:r>
          </a:p>
          <a:p>
            <a:pPr defTabSz="906902">
              <a:defRPr/>
            </a:pPr>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38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39</a:t>
            </a:fld>
            <a:endParaRPr lang="en-US"/>
          </a:p>
        </p:txBody>
      </p:sp>
    </p:spTree>
    <p:extLst>
      <p:ext uri="{BB962C8B-B14F-4D97-AF65-F5344CB8AC3E}">
        <p14:creationId xmlns:p14="http://schemas.microsoft.com/office/powerpoint/2010/main" val="802338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19</a:t>
            </a:fld>
            <a:endParaRPr lang="en-US"/>
          </a:p>
        </p:txBody>
      </p:sp>
    </p:spTree>
    <p:extLst>
      <p:ext uri="{BB962C8B-B14F-4D97-AF65-F5344CB8AC3E}">
        <p14:creationId xmlns:p14="http://schemas.microsoft.com/office/powerpoint/2010/main" val="1606491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660">
              <a:defRPr/>
            </a:pPr>
            <a:r>
              <a:rPr lang="en-US" baseline="0" dirty="0"/>
              <a:t>Crigger, N.J. (2009). Towards understanding the nature of conflict of interest and its application to the discipline of nursing. </a:t>
            </a:r>
            <a:r>
              <a:rPr lang="en-US" i="1" baseline="0" dirty="0"/>
              <a:t>Nursing Philosophy, </a:t>
            </a:r>
            <a:r>
              <a:rPr lang="en-US" i="0" baseline="0" dirty="0"/>
              <a:t>10(4), </a:t>
            </a:r>
            <a:r>
              <a:rPr lang="en-US" baseline="0" dirty="0"/>
              <a:t>253–262.</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41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Annas, G. (2014). Religion</a:t>
            </a:r>
            <a:r>
              <a:rPr lang="en-US" baseline="0" dirty="0"/>
              <a:t> and morality.  Stanford Encyclopedia of Philosophy.  Retrieved from </a:t>
            </a:r>
            <a:r>
              <a:rPr lang="en-US" dirty="0"/>
              <a:t>http://plato.stanford.edu/entries/religion-morality/.</a:t>
            </a:r>
          </a:p>
          <a:p>
            <a:endParaRPr lang="en-US" dirty="0"/>
          </a:p>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42</a:t>
            </a:fld>
            <a:endParaRPr lang="en-US"/>
          </a:p>
        </p:txBody>
      </p:sp>
    </p:spTree>
    <p:extLst>
      <p:ext uri="{BB962C8B-B14F-4D97-AF65-F5344CB8AC3E}">
        <p14:creationId xmlns:p14="http://schemas.microsoft.com/office/powerpoint/2010/main" val="17819888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Interprofessional Education Collaborative Expert Panel. (May 2011).</a:t>
            </a:r>
            <a:r>
              <a:rPr lang="en-US" baseline="0" dirty="0"/>
              <a:t> </a:t>
            </a:r>
            <a:r>
              <a:rPr lang="en-US" i="1" baseline="0" dirty="0"/>
              <a:t>Core competencies for interprofessional collaboration: Report of an expert panel. </a:t>
            </a:r>
            <a:r>
              <a:rPr lang="en-US" baseline="0" dirty="0"/>
              <a:t>Washington D.C.: Interprofessional Education Collaborative.</a:t>
            </a:r>
          </a:p>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43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46</a:t>
            </a:fld>
            <a:endParaRPr lang="en-US"/>
          </a:p>
        </p:txBody>
      </p:sp>
    </p:spTree>
    <p:extLst>
      <p:ext uri="{BB962C8B-B14F-4D97-AF65-F5344CB8AC3E}">
        <p14:creationId xmlns:p14="http://schemas.microsoft.com/office/powerpoint/2010/main" val="3697270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47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Institutional Review Board. IRB Guidebook, chapter VI.  Special classes of subjects.</a:t>
            </a:r>
            <a:r>
              <a:rPr lang="en-US" baseline="0" dirty="0"/>
              <a:t> </a:t>
            </a:r>
            <a:r>
              <a:rPr lang="en-US" dirty="0"/>
              <a:t>Retrieved from www.hhs.gov/ohrp/archive/irb/irb_chapter6.htm.</a:t>
            </a:r>
          </a:p>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48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50</a:t>
            </a:fld>
            <a:endParaRPr lang="en-US"/>
          </a:p>
        </p:txBody>
      </p:sp>
    </p:spTree>
    <p:extLst>
      <p:ext uri="{BB962C8B-B14F-4D97-AF65-F5344CB8AC3E}">
        <p14:creationId xmlns:p14="http://schemas.microsoft.com/office/powerpoint/2010/main" val="20991962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06902">
              <a:defRPr/>
            </a:pPr>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51</a:t>
            </a:fld>
            <a:endParaRPr lang="en-US"/>
          </a:p>
        </p:txBody>
      </p:sp>
    </p:spTree>
    <p:extLst>
      <p:ext uri="{BB962C8B-B14F-4D97-AF65-F5344CB8AC3E}">
        <p14:creationId xmlns:p14="http://schemas.microsoft.com/office/powerpoint/2010/main" val="2312190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52</a:t>
            </a:fld>
            <a:endParaRPr lang="en-US"/>
          </a:p>
        </p:txBody>
      </p:sp>
    </p:spTree>
    <p:extLst>
      <p:ext uri="{BB962C8B-B14F-4D97-AF65-F5344CB8AC3E}">
        <p14:creationId xmlns:p14="http://schemas.microsoft.com/office/powerpoint/2010/main" val="6013473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53</a:t>
            </a:fld>
            <a:endParaRPr lang="en-US"/>
          </a:p>
        </p:txBody>
      </p:sp>
    </p:spTree>
    <p:extLst>
      <p:ext uri="{BB962C8B-B14F-4D97-AF65-F5344CB8AC3E}">
        <p14:creationId xmlns:p14="http://schemas.microsoft.com/office/powerpoint/2010/main" val="3949954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20</a:t>
            </a:fld>
            <a:endParaRPr lang="en-US"/>
          </a:p>
        </p:txBody>
      </p:sp>
    </p:spTree>
    <p:extLst>
      <p:ext uri="{BB962C8B-B14F-4D97-AF65-F5344CB8AC3E}">
        <p14:creationId xmlns:p14="http://schemas.microsoft.com/office/powerpoint/2010/main" val="2079833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24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25</a:t>
            </a:fld>
            <a:endParaRPr lang="en-US"/>
          </a:p>
        </p:txBody>
      </p:sp>
    </p:spTree>
    <p:extLst>
      <p:ext uri="{BB962C8B-B14F-4D97-AF65-F5344CB8AC3E}">
        <p14:creationId xmlns:p14="http://schemas.microsoft.com/office/powerpoint/2010/main" val="2986817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6902">
              <a:defRPr/>
            </a:pPr>
            <a:r>
              <a:rPr lang="en-US" dirty="0"/>
              <a:t>Legal Information Institute. 38 CFR 17.32 - Informed consent and advance care planning.</a:t>
            </a:r>
          </a:p>
          <a:p>
            <a:r>
              <a:rPr lang="en-US" dirty="0"/>
              <a:t>http://www.law.cornell.edu/cfr/text/38/17.32.</a:t>
            </a:r>
          </a:p>
          <a:p>
            <a:endParaRPr lang="en-US" dirty="0"/>
          </a:p>
          <a:p>
            <a:r>
              <a:rPr lang="en-US" dirty="0"/>
              <a:t>Battard Menendez, J. (Dec. 2013). Informed consent: Essential legal and ethical principles for nurses. </a:t>
            </a:r>
            <a:r>
              <a:rPr lang="en-US" b="0" i="1" dirty="0"/>
              <a:t>JONA's Healthcare Law, Ethics, and Regulation</a:t>
            </a:r>
            <a:r>
              <a:rPr lang="en-US" b="0" i="0" dirty="0"/>
              <a:t>,</a:t>
            </a:r>
            <a:r>
              <a:rPr lang="en-US" b="0" dirty="0"/>
              <a:t> </a:t>
            </a:r>
            <a:r>
              <a:rPr lang="en-US" b="0" i="0" dirty="0"/>
              <a:t>15(4), </a:t>
            </a:r>
            <a:r>
              <a:rPr lang="en-US" b="0" dirty="0"/>
              <a:t>140–144.</a:t>
            </a:r>
          </a:p>
          <a:p>
            <a:r>
              <a:rPr lang="en-US" dirty="0"/>
              <a:t>Retrieved from http://www.nursingcenter.com/lnc/CEArticle?an=00128488-201310000-00004&amp;Journal_ID=260876&amp;Issue_ID=1632116#sthash.IsSVFwRT.dpuf.</a:t>
            </a:r>
          </a:p>
          <a:p>
            <a:endParaRPr lang="en-US" dirty="0"/>
          </a:p>
          <a:p>
            <a:r>
              <a:rPr lang="en-US" dirty="0"/>
              <a:t>Schrems, B.M. (2014). Informed consent, vulnerability and the risks of group specific attribution. </a:t>
            </a:r>
            <a:r>
              <a:rPr lang="en-US" i="1" dirty="0"/>
              <a:t>Nursing Ethics</a:t>
            </a:r>
            <a:r>
              <a:rPr lang="en-US" dirty="0"/>
              <a:t>, </a:t>
            </a:r>
            <a:r>
              <a:rPr lang="en-US" i="0" dirty="0"/>
              <a:t>21(7)</a:t>
            </a:r>
            <a:r>
              <a:rPr lang="en-US" dirty="0"/>
              <a:t>, 829–843.</a:t>
            </a:r>
          </a:p>
          <a:p>
            <a:endParaRPr lang="en-US" dirty="0"/>
          </a:p>
          <a:p>
            <a:r>
              <a:rPr lang="en-US" dirty="0"/>
              <a:t>Incompetence can only be declared by a court (not by physicians)—i.e., is a legal term.</a:t>
            </a:r>
          </a:p>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26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endParaRPr lang="en-US" b="1" dirty="0"/>
          </a:p>
          <a:p>
            <a:endParaRPr lang="en-US" b="1"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27</a:t>
            </a:fld>
            <a:endParaRPr lang="en-US"/>
          </a:p>
        </p:txBody>
      </p:sp>
    </p:spTree>
    <p:extLst>
      <p:ext uri="{BB962C8B-B14F-4D97-AF65-F5344CB8AC3E}">
        <p14:creationId xmlns:p14="http://schemas.microsoft.com/office/powerpoint/2010/main" val="1063764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6D6D3A-5D0D-4599-BC7B-95E4D1259EFB}" type="slidenum">
              <a:rPr lang="en-US" smtClean="0"/>
              <a:pPr/>
              <a:t>28</a:t>
            </a:fld>
            <a:endParaRPr lang="en-US"/>
          </a:p>
        </p:txBody>
      </p:sp>
    </p:spTree>
    <p:extLst>
      <p:ext uri="{BB962C8B-B14F-4D97-AF65-F5344CB8AC3E}">
        <p14:creationId xmlns:p14="http://schemas.microsoft.com/office/powerpoint/2010/main" val="3501134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735146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61963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385847"/>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38584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538007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QUOTE">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4A4A4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4A4A"/>
              </a:solidFill>
            </a:endParaRPr>
          </a:p>
        </p:txBody>
      </p:sp>
      <p:sp>
        <p:nvSpPr>
          <p:cNvPr id="4" name="Slide Number Placeholder 3"/>
          <p:cNvSpPr>
            <a:spLocks noGrp="1"/>
          </p:cNvSpPr>
          <p:nvPr>
            <p:ph type="sldNum" sz="quarter" idx="12"/>
          </p:nvPr>
        </p:nvSpPr>
        <p:spPr/>
        <p:txBody>
          <a:bodyPr/>
          <a:lstStyle/>
          <a:p>
            <a:fld id="{CE2565BB-ED3E-704B-8521-DE6345ED5B83}" type="slidenum">
              <a:rPr lang="en-US" smtClean="0"/>
              <a:t>‹#›</a:t>
            </a:fld>
            <a:endParaRPr lang="en-US"/>
          </a:p>
        </p:txBody>
      </p:sp>
      <p:sp>
        <p:nvSpPr>
          <p:cNvPr id="5" name="Rectangle 4"/>
          <p:cNvSpPr/>
          <p:nvPr userDrawn="1"/>
        </p:nvSpPr>
        <p:spPr>
          <a:xfrm>
            <a:off x="0" y="0"/>
            <a:ext cx="9144000" cy="137160"/>
          </a:xfrm>
          <a:prstGeom prst="rect">
            <a:avLst/>
          </a:prstGeom>
          <a:gradFill>
            <a:gsLst>
              <a:gs pos="0">
                <a:srgbClr val="F78F00"/>
              </a:gs>
              <a:gs pos="100000">
                <a:srgbClr val="FAB700"/>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 Placeholder 5"/>
          <p:cNvSpPr>
            <a:spLocks noGrp="1"/>
          </p:cNvSpPr>
          <p:nvPr>
            <p:ph type="body" sz="quarter" idx="13"/>
          </p:nvPr>
        </p:nvSpPr>
        <p:spPr>
          <a:xfrm>
            <a:off x="645319" y="887413"/>
            <a:ext cx="7843838" cy="5090584"/>
          </a:xfrm>
        </p:spPr>
        <p:txBody>
          <a:bodyPr>
            <a:normAutofit/>
          </a:bodyPr>
          <a:lstStyle>
            <a:lvl1pPr marL="0" indent="0">
              <a:buNone/>
              <a:defRPr sz="3200">
                <a:solidFill>
                  <a:schemeClr val="bg1"/>
                </a:solidFill>
                <a:latin typeface="+mj-lt"/>
              </a:defRPr>
            </a:lvl1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4109240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6543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a:prstGeom prst="rect">
            <a:avLst/>
          </a:prstGeom>
        </p:spPr>
        <p:txBody>
          <a:bodyPr/>
          <a:lstStyle>
            <a:lvl1pPr>
              <a:defRPr sz="1400"/>
            </a:lvl1pPr>
          </a:lstStyle>
          <a:p>
            <a:fld id="{11FEA377-55D3-4A35-92A5-ED653EF240EF}" type="datetime1">
              <a:rPr lang="en-US" smtClean="0"/>
              <a:t>7/2/2019</a:t>
            </a:fld>
            <a:endParaRPr lang="en-US"/>
          </a:p>
        </p:txBody>
      </p:sp>
      <p:sp>
        <p:nvSpPr>
          <p:cNvPr id="17" name="Footer Placeholder 16"/>
          <p:cNvSpPr>
            <a:spLocks noGrp="1"/>
          </p:cNvSpPr>
          <p:nvPr>
            <p:ph type="ftr" sz="quarter" idx="11"/>
          </p:nvPr>
        </p:nvSpPr>
        <p:spPr>
          <a:xfrm>
            <a:off x="2898648" y="6355080"/>
            <a:ext cx="3474720" cy="365760"/>
          </a:xfrm>
          <a:prstGeom prst="rect">
            <a:avLst/>
          </a:prstGeo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7186C20C-379F-4C35-BCC9-488571B89636}" type="slidenum">
              <a:rPr lang="en-US" smtClean="0"/>
              <a:pPr/>
              <a:t>‹#›</a:t>
            </a:fld>
            <a:endParaRPr lang="en-US"/>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62417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titlepage_blank-01-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7388" y="1740845"/>
            <a:ext cx="5213379" cy="3569281"/>
          </a:xfrm>
        </p:spPr>
        <p:txBody>
          <a:bodyPr anchor="ctr"/>
          <a:lstStyle>
            <a:lvl1pPr algn="l">
              <a:lnSpc>
                <a:spcPts val="4400"/>
              </a:lnSpc>
              <a:defRPr sz="4000" b="1" cap="all">
                <a:solidFill>
                  <a:schemeClr val="bg1"/>
                </a:solidFill>
              </a:defRPr>
            </a:lvl1pPr>
          </a:lstStyle>
          <a:p>
            <a:r>
              <a:rPr lang="en-US" dirty="0"/>
              <a:t>Click to edit Master title style</a:t>
            </a:r>
          </a:p>
        </p:txBody>
      </p:sp>
      <p:sp>
        <p:nvSpPr>
          <p:cNvPr id="9" name="Text Placeholder 8"/>
          <p:cNvSpPr>
            <a:spLocks noGrp="1"/>
          </p:cNvSpPr>
          <p:nvPr>
            <p:ph type="body" sz="quarter" idx="10" hasCustomPrompt="1"/>
          </p:nvPr>
        </p:nvSpPr>
        <p:spPr>
          <a:xfrm>
            <a:off x="6196355" y="4423279"/>
            <a:ext cx="2737437" cy="744524"/>
          </a:xfrm>
        </p:spPr>
        <p:txBody>
          <a:bodyPr anchor="b">
            <a:normAutofit/>
          </a:bodyPr>
          <a:lstStyle>
            <a:lvl1pPr marL="0" indent="0">
              <a:buNone/>
              <a:defRPr sz="1800" b="1">
                <a:solidFill>
                  <a:srgbClr val="FFFFFF"/>
                </a:solidFill>
                <a:latin typeface="+mj-lt"/>
              </a:defRPr>
            </a:lvl1pPr>
          </a:lstStyle>
          <a:p>
            <a:pPr lvl="0"/>
            <a:r>
              <a:rPr lang="en-US" dirty="0"/>
              <a:t>CLICK TO EDIT MASTER TEXT STYLES</a:t>
            </a:r>
          </a:p>
        </p:txBody>
      </p:sp>
    </p:spTree>
    <p:extLst>
      <p:ext uri="{BB962C8B-B14F-4D97-AF65-F5344CB8AC3E}">
        <p14:creationId xmlns:p14="http://schemas.microsoft.com/office/powerpoint/2010/main" val="371007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435966"/>
            <a:ext cx="4038600" cy="41697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35966"/>
            <a:ext cx="4038600" cy="41697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40046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09715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747863"/>
            <a:ext cx="4040188" cy="39126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09715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747863"/>
            <a:ext cx="4041775" cy="39126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251439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3338239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E2565BB-ED3E-704B-8521-DE6345ED5B83}" type="slidenum">
              <a:rPr lang="en-US" smtClean="0"/>
              <a:t>‹#›</a:t>
            </a:fld>
            <a:endParaRPr lang="en-US"/>
          </a:p>
        </p:txBody>
      </p:sp>
      <p:sp>
        <p:nvSpPr>
          <p:cNvPr id="5" name="Title 1"/>
          <p:cNvSpPr>
            <a:spLocks noGrp="1"/>
          </p:cNvSpPr>
          <p:nvPr>
            <p:ph type="title"/>
          </p:nvPr>
        </p:nvSpPr>
        <p:spPr>
          <a:xfrm>
            <a:off x="457200" y="274638"/>
            <a:ext cx="8229600" cy="743592"/>
          </a:xfrm>
        </p:spPr>
        <p:txBody>
          <a:bodyPr/>
          <a:lstStyle/>
          <a:p>
            <a:r>
              <a:rPr lang="en-US" dirty="0"/>
              <a:t>Click to edit Master title style</a:t>
            </a:r>
          </a:p>
        </p:txBody>
      </p:sp>
      <p:sp>
        <p:nvSpPr>
          <p:cNvPr id="6" name="Content Placeholder 2"/>
          <p:cNvSpPr>
            <a:spLocks noGrp="1"/>
          </p:cNvSpPr>
          <p:nvPr>
            <p:ph idx="1"/>
          </p:nvPr>
        </p:nvSpPr>
        <p:spPr>
          <a:xfrm>
            <a:off x="457200" y="1270052"/>
            <a:ext cx="8229600" cy="4423280"/>
          </a:xfrm>
        </p:spPr>
        <p:txBody>
          <a:bodyPr/>
          <a:lstStyle>
            <a:lvl1pPr marL="457200" indent="-457200">
              <a:buClrTx/>
              <a:buSzPct val="100000"/>
              <a:buFont typeface="+mj-lt"/>
              <a:buAutoNum type="arabicPeriod"/>
              <a:defRPr/>
            </a:lvl1pPr>
          </a:lstStyle>
          <a:p>
            <a:pPr lvl="0"/>
            <a:r>
              <a:rPr lang="en-US" dirty="0"/>
              <a:t>Click to edit Master text styles</a:t>
            </a:r>
          </a:p>
        </p:txBody>
      </p:sp>
    </p:spTree>
    <p:extLst>
      <p:ext uri="{BB962C8B-B14F-4D97-AF65-F5344CB8AC3E}">
        <p14:creationId xmlns:p14="http://schemas.microsoft.com/office/powerpoint/2010/main" val="372834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49692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4055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Slide Number Placeholder 6"/>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849348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3916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12018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facultypak_footer-01.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74359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457200" y="1270052"/>
            <a:ext cx="8229600" cy="44232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112188" y="6356350"/>
            <a:ext cx="640299" cy="365125"/>
          </a:xfrm>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a:t>
            </a:fld>
            <a:endParaRPr lang="en-US" dirty="0"/>
          </a:p>
        </p:txBody>
      </p:sp>
      <p:sp>
        <p:nvSpPr>
          <p:cNvPr id="8" name="Rectangle 7"/>
          <p:cNvSpPr/>
          <p:nvPr userDrawn="1"/>
        </p:nvSpPr>
        <p:spPr>
          <a:xfrm>
            <a:off x="0" y="0"/>
            <a:ext cx="9144000" cy="137160"/>
          </a:xfrm>
          <a:prstGeom prst="rect">
            <a:avLst/>
          </a:prstGeom>
          <a:gradFill>
            <a:gsLst>
              <a:gs pos="0">
                <a:srgbClr val="F78F00"/>
              </a:gs>
              <a:gs pos="100000">
                <a:srgbClr val="FAB700"/>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287952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Lst>
  <p:txStyles>
    <p:titleStyle>
      <a:lvl1pPr algn="l" defTabSz="457200" rtl="0" eaLnBrk="1" latinLnBrk="0" hangingPunct="1">
        <a:spcBef>
          <a:spcPct val="0"/>
        </a:spcBef>
        <a:buNone/>
        <a:defRPr sz="3200" kern="1200">
          <a:solidFill>
            <a:srgbClr val="464653"/>
          </a:solidFill>
          <a:latin typeface="+mj-lt"/>
          <a:ea typeface="+mj-ea"/>
          <a:cs typeface="+mj-cs"/>
        </a:defRPr>
      </a:lvl1pPr>
    </p:titleStyle>
    <p:bodyStyle>
      <a:lvl1pPr marL="274320" indent="-274320" algn="l" defTabSz="457200" rtl="0" eaLnBrk="1" latinLnBrk="0" hangingPunct="1">
        <a:spcBef>
          <a:spcPct val="20000"/>
        </a:spcBef>
        <a:buClr>
          <a:srgbClr val="C62D1D"/>
        </a:buClr>
        <a:buSzPct val="70000"/>
        <a:buFont typeface="Wingdings" charset="2"/>
        <a:buChar char="§"/>
        <a:defRPr sz="2400" kern="1200">
          <a:solidFill>
            <a:schemeClr val="tx1"/>
          </a:solidFill>
          <a:latin typeface="+mn-lt"/>
          <a:ea typeface="+mn-ea"/>
          <a:cs typeface="+mn-cs"/>
        </a:defRPr>
      </a:lvl1pPr>
      <a:lvl2pPr marL="640080" indent="-285750" algn="l" defTabSz="457200" rtl="0" eaLnBrk="1" latinLnBrk="0" hangingPunct="1">
        <a:spcBef>
          <a:spcPct val="20000"/>
        </a:spcBef>
        <a:buClr>
          <a:srgbClr val="C62D1D"/>
        </a:buClr>
        <a:buSzPct val="80000"/>
        <a:buFont typeface="Arial"/>
        <a:buChar char="•"/>
        <a:defRPr sz="2400" kern="1200">
          <a:solidFill>
            <a:schemeClr val="tx1"/>
          </a:solidFill>
          <a:latin typeface="+mn-lt"/>
          <a:ea typeface="+mn-ea"/>
          <a:cs typeface="+mn-cs"/>
        </a:defRPr>
      </a:lvl2pPr>
      <a:lvl3pPr marL="868680" indent="-228600" algn="l" defTabSz="457200" rtl="0" eaLnBrk="1" latinLnBrk="0" hangingPunct="1">
        <a:spcBef>
          <a:spcPct val="20000"/>
        </a:spcBef>
        <a:buClr>
          <a:srgbClr val="4A4A4A"/>
        </a:buClr>
        <a:buSzPct val="50000"/>
        <a:buFont typeface="Wingdings" charset="2"/>
        <a:buChar char=""/>
        <a:defRPr sz="2000" kern="1200">
          <a:solidFill>
            <a:schemeClr val="tx1"/>
          </a:solidFill>
          <a:latin typeface="+mn-lt"/>
          <a:ea typeface="+mn-ea"/>
          <a:cs typeface="+mn-cs"/>
        </a:defRPr>
      </a:lvl3pPr>
      <a:lvl4pPr marL="1097280" indent="-228600" algn="l" defTabSz="457200" rtl="0" eaLnBrk="1" latinLnBrk="0" hangingPunct="1">
        <a:spcBef>
          <a:spcPct val="20000"/>
        </a:spcBef>
        <a:buClr>
          <a:srgbClr val="4A4A4A"/>
        </a:buClr>
        <a:buSzPct val="60000"/>
        <a:buFont typeface="Courier New"/>
        <a:buChar char="o"/>
        <a:defRPr sz="2000" kern="1200">
          <a:solidFill>
            <a:schemeClr val="tx1"/>
          </a:solidFill>
          <a:latin typeface="+mn-lt"/>
          <a:ea typeface="+mn-ea"/>
          <a:cs typeface="+mn-cs"/>
        </a:defRPr>
      </a:lvl4pPr>
      <a:lvl5pPr marL="1325880" indent="-228600" algn="l" defTabSz="457200" rtl="0" eaLnBrk="1" latinLnBrk="0" hangingPunct="1">
        <a:spcBef>
          <a:spcPct val="20000"/>
        </a:spcBef>
        <a:buClr>
          <a:srgbClr val="4A4A4A"/>
        </a:buClr>
        <a:buFont typeface="Lucida Grande"/>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752600"/>
            <a:ext cx="8763000" cy="1600200"/>
          </a:xfrm>
        </p:spPr>
        <p:txBody>
          <a:bodyPr>
            <a:noAutofit/>
          </a:bodyPr>
          <a:lstStyle/>
          <a:p>
            <a:pPr algn="ctr"/>
            <a:br>
              <a:rPr lang="en-US" sz="2800" b="1" dirty="0">
                <a:solidFill>
                  <a:schemeClr val="tx2"/>
                </a:solidFill>
              </a:rPr>
            </a:br>
            <a:br>
              <a:rPr lang="en-US" sz="2800" b="1" dirty="0"/>
            </a:br>
            <a:endParaRPr lang="en-US" sz="2800" b="1" i="1" dirty="0">
              <a:solidFill>
                <a:srgbClr val="3099BA"/>
              </a:solidFill>
            </a:endParaRPr>
          </a:p>
        </p:txBody>
      </p:sp>
      <p:sp>
        <p:nvSpPr>
          <p:cNvPr id="4" name="TextBox 3"/>
          <p:cNvSpPr txBox="1"/>
          <p:nvPr/>
        </p:nvSpPr>
        <p:spPr>
          <a:xfrm>
            <a:off x="-152400" y="6581001"/>
            <a:ext cx="2895600" cy="276999"/>
          </a:xfrm>
          <a:prstGeom prst="rect">
            <a:avLst/>
          </a:prstGeom>
          <a:noFill/>
        </p:spPr>
        <p:txBody>
          <a:bodyPr wrap="square" rtlCol="0">
            <a:spAutoFit/>
          </a:bodyPr>
          <a:lstStyle/>
          <a:p>
            <a:pPr algn="ctr"/>
            <a:r>
              <a:rPr lang="en-US" sz="1200" dirty="0"/>
              <a:t>© 2015 American Nurses Association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t>What Is an Ethical Code?</a:t>
            </a:r>
          </a:p>
        </p:txBody>
      </p:sp>
      <p:sp>
        <p:nvSpPr>
          <p:cNvPr id="3" name="Content Placeholder 2"/>
          <p:cNvSpPr>
            <a:spLocks noGrp="1"/>
          </p:cNvSpPr>
          <p:nvPr>
            <p:ph idx="1"/>
          </p:nvPr>
        </p:nvSpPr>
        <p:spPr>
          <a:xfrm>
            <a:off x="457200" y="1270052"/>
            <a:ext cx="8229600" cy="4423280"/>
          </a:xfrm>
        </p:spPr>
        <p:txBody>
          <a:bodyPr>
            <a:noAutofit/>
          </a:bodyPr>
          <a:lstStyle/>
          <a:p>
            <a:pPr marL="0" lvl="0" indent="0">
              <a:buNone/>
            </a:pPr>
            <a:r>
              <a:rPr lang="en-US" dirty="0">
                <a:solidFill>
                  <a:srgbClr val="464653"/>
                </a:solidFill>
                <a:latin typeface="+mj-lt"/>
                <a:cs typeface="Franklin Gothic Medi (Headings)"/>
              </a:rPr>
              <a:t>An ethical code is an identifying feature of a profession to:</a:t>
            </a:r>
          </a:p>
          <a:p>
            <a:pPr>
              <a:buFont typeface="Wingdings" panose="05000000000000000000" pitchFamily="2" charset="2"/>
              <a:buChar char="§"/>
            </a:pPr>
            <a:r>
              <a:rPr lang="en-US" dirty="0">
                <a:solidFill>
                  <a:srgbClr val="000000"/>
                </a:solidFill>
              </a:rPr>
              <a:t>Facilitate professional self-regulation and accountability</a:t>
            </a:r>
          </a:p>
          <a:p>
            <a:pPr>
              <a:buFont typeface="Wingdings" panose="05000000000000000000" pitchFamily="2" charset="2"/>
              <a:buChar char="§"/>
            </a:pPr>
            <a:r>
              <a:rPr lang="en-US" dirty="0">
                <a:solidFill>
                  <a:srgbClr val="000000"/>
                </a:solidFill>
              </a:rPr>
              <a:t>Describe obligations of client-professional and colleague-to-colleague relationships</a:t>
            </a:r>
          </a:p>
          <a:p>
            <a:pPr>
              <a:buFont typeface="Wingdings" panose="05000000000000000000" pitchFamily="2" charset="2"/>
              <a:buChar char="§"/>
            </a:pPr>
            <a:r>
              <a:rPr lang="en-US" dirty="0">
                <a:solidFill>
                  <a:srgbClr val="000000"/>
                </a:solidFill>
              </a:rPr>
              <a:t>Serve as a guide for analysis, decision and action</a:t>
            </a:r>
          </a:p>
          <a:p>
            <a:pPr lvl="1"/>
            <a:endParaRPr lang="en-US" dirty="0">
              <a:solidFill>
                <a:srgbClr val="000000"/>
              </a:solidFill>
            </a:endParaRPr>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10</a:t>
            </a:fld>
            <a:endParaRPr lang="en-US" dirty="0"/>
          </a:p>
        </p:txBody>
      </p:sp>
    </p:spTree>
    <p:extLst>
      <p:ext uri="{BB962C8B-B14F-4D97-AF65-F5344CB8AC3E}">
        <p14:creationId xmlns:p14="http://schemas.microsoft.com/office/powerpoint/2010/main" val="1261536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50838"/>
            <a:ext cx="8229600" cy="1096962"/>
          </a:xfrm>
        </p:spPr>
        <p:txBody>
          <a:bodyPr>
            <a:normAutofit/>
          </a:bodyPr>
          <a:lstStyle/>
          <a:p>
            <a:pPr marL="0" indent="0"/>
            <a:r>
              <a:rPr lang="en-US" b="1" dirty="0"/>
              <a:t>ANA’s </a:t>
            </a:r>
            <a:r>
              <a:rPr lang="en-US" b="1" i="1" dirty="0"/>
              <a:t>Code of Ethics for Nurses with Interpretive Statements </a:t>
            </a:r>
            <a:r>
              <a:rPr lang="en-US" b="1" dirty="0"/>
              <a:t>(“the Code”)</a:t>
            </a:r>
          </a:p>
        </p:txBody>
      </p:sp>
      <p:sp>
        <p:nvSpPr>
          <p:cNvPr id="3" name="Content Placeholder 2"/>
          <p:cNvSpPr>
            <a:spLocks noGrp="1"/>
          </p:cNvSpPr>
          <p:nvPr>
            <p:ph idx="1"/>
          </p:nvPr>
        </p:nvSpPr>
        <p:spPr>
          <a:xfrm>
            <a:off x="457200" y="1524000"/>
            <a:ext cx="8229600" cy="4953000"/>
          </a:xfrm>
        </p:spPr>
        <p:txBody>
          <a:bodyPr>
            <a:noAutofit/>
          </a:bodyPr>
          <a:lstStyle/>
          <a:p>
            <a:r>
              <a:rPr lang="en-US" dirty="0"/>
              <a:t>Conveys shared ethical values, obligations, duties and ideals of nurses individually and collectively</a:t>
            </a:r>
          </a:p>
          <a:p>
            <a:r>
              <a:rPr lang="en-US" dirty="0"/>
              <a:t>Provides an implied contract with the public</a:t>
            </a:r>
          </a:p>
          <a:p>
            <a:r>
              <a:rPr lang="en-US" dirty="0"/>
              <a:t>Informs society of the moral values and ideals by which it functions</a:t>
            </a:r>
          </a:p>
          <a:p>
            <a:r>
              <a:rPr lang="en-US" dirty="0"/>
              <a:t>Informs new professionals of the expected moral behaviors </a:t>
            </a:r>
          </a:p>
          <a:p>
            <a:r>
              <a:rPr lang="en-US" dirty="0"/>
              <a:t>Guides the profession in self-regulation</a:t>
            </a:r>
          </a:p>
          <a:p>
            <a:r>
              <a:rPr lang="en-US" dirty="0"/>
              <a:t>Provides a framework for ethical decision-making</a:t>
            </a:r>
          </a:p>
          <a:p>
            <a:r>
              <a:rPr lang="en-US" dirty="0"/>
              <a:t>Is unapologetic, aspirational and nonnegotiable</a:t>
            </a:r>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11</a:t>
            </a:fld>
            <a:endParaRPr lang="en-US" dirty="0"/>
          </a:p>
        </p:txBody>
      </p:sp>
    </p:spTree>
    <p:extLst>
      <p:ext uri="{BB962C8B-B14F-4D97-AF65-F5344CB8AC3E}">
        <p14:creationId xmlns:p14="http://schemas.microsoft.com/office/powerpoint/2010/main" val="17322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marL="0" indent="0"/>
            <a:r>
              <a:rPr lang="en-US" b="1" dirty="0"/>
              <a:t>Legacy of the Code</a:t>
            </a:r>
          </a:p>
        </p:txBody>
      </p:sp>
      <p:sp>
        <p:nvSpPr>
          <p:cNvPr id="3" name="Content Placeholder 2"/>
          <p:cNvSpPr>
            <a:spLocks noGrp="1"/>
          </p:cNvSpPr>
          <p:nvPr>
            <p:ph idx="1"/>
          </p:nvPr>
        </p:nvSpPr>
        <p:spPr>
          <a:xfrm>
            <a:off x="457200" y="1270052"/>
            <a:ext cx="8229600" cy="4423280"/>
          </a:xfrm>
        </p:spPr>
        <p:txBody>
          <a:bodyPr>
            <a:noAutofit/>
          </a:bodyPr>
          <a:lstStyle/>
          <a:p>
            <a:r>
              <a:rPr lang="en-US" dirty="0">
                <a:solidFill>
                  <a:srgbClr val="C62D1D"/>
                </a:solidFill>
                <a:latin typeface="+mj-lt"/>
              </a:rPr>
              <a:t>Commitment to service is the most precious ideal of the nursing profession.</a:t>
            </a:r>
          </a:p>
          <a:p>
            <a:r>
              <a:rPr lang="en-US" dirty="0"/>
              <a:t>The Code supports ideals of nursing’s service.</a:t>
            </a:r>
          </a:p>
          <a:p>
            <a:r>
              <a:rPr lang="en-US" dirty="0"/>
              <a:t>The Code guides all nurses in living out the values and ideals of the profession.</a:t>
            </a:r>
          </a:p>
          <a:p>
            <a:r>
              <a:rPr lang="en-US" dirty="0"/>
              <a:t>The Code is a living, ongoing legacy of core values from Florence Nightingale in 1850 to 2015 and beyond.</a:t>
            </a:r>
          </a:p>
          <a:p>
            <a:pPr marL="354330" lvl="1" indent="0">
              <a:buNone/>
            </a:pPr>
            <a:endParaRPr lang="en-US" dirty="0"/>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12</a:t>
            </a:fld>
            <a:endParaRPr lang="en-US" dirty="0"/>
          </a:p>
        </p:txBody>
      </p:sp>
    </p:spTree>
    <p:extLst>
      <p:ext uri="{BB962C8B-B14F-4D97-AF65-F5344CB8AC3E}">
        <p14:creationId xmlns:p14="http://schemas.microsoft.com/office/powerpoint/2010/main" val="524181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marL="0" indent="0"/>
            <a:r>
              <a:rPr lang="en-US" b="1" dirty="0"/>
              <a:t>Evolution of the Code</a:t>
            </a:r>
          </a:p>
        </p:txBody>
      </p:sp>
      <p:sp>
        <p:nvSpPr>
          <p:cNvPr id="3" name="Content Placeholder 2"/>
          <p:cNvSpPr>
            <a:spLocks noGrp="1"/>
          </p:cNvSpPr>
          <p:nvPr>
            <p:ph idx="1"/>
          </p:nvPr>
        </p:nvSpPr>
        <p:spPr>
          <a:xfrm>
            <a:off x="304800" y="1270052"/>
            <a:ext cx="8686800" cy="4423280"/>
          </a:xfrm>
        </p:spPr>
        <p:txBody>
          <a:bodyPr>
            <a:noAutofit/>
          </a:bodyPr>
          <a:lstStyle/>
          <a:p>
            <a:r>
              <a:rPr lang="en-US" dirty="0">
                <a:solidFill>
                  <a:srgbClr val="C62D1D"/>
                </a:solidFill>
                <a:latin typeface="+mj-lt"/>
              </a:rPr>
              <a:t>1893</a:t>
            </a:r>
            <a:r>
              <a:rPr lang="en-US" dirty="0"/>
              <a:t>: “Nightingale Pledge”</a:t>
            </a:r>
          </a:p>
          <a:p>
            <a:r>
              <a:rPr lang="en-US" dirty="0">
                <a:solidFill>
                  <a:srgbClr val="C62D1D"/>
                </a:solidFill>
                <a:latin typeface="+mj-lt"/>
              </a:rPr>
              <a:t>1926</a:t>
            </a:r>
            <a:r>
              <a:rPr lang="en-US" dirty="0"/>
              <a:t>: Suggested Code in the American Journal of Nursing (AJN)</a:t>
            </a:r>
          </a:p>
          <a:p>
            <a:r>
              <a:rPr lang="en-US" dirty="0">
                <a:solidFill>
                  <a:srgbClr val="C62D1D"/>
                </a:solidFill>
                <a:latin typeface="+mj-lt"/>
              </a:rPr>
              <a:t>1940</a:t>
            </a:r>
            <a:r>
              <a:rPr lang="en-US" dirty="0"/>
              <a:t>: Tentative Code,  AJN</a:t>
            </a:r>
          </a:p>
          <a:p>
            <a:r>
              <a:rPr lang="en-US" dirty="0">
                <a:solidFill>
                  <a:srgbClr val="C62D1D"/>
                </a:solidFill>
                <a:latin typeface="+mj-lt"/>
              </a:rPr>
              <a:t>1950</a:t>
            </a:r>
            <a:r>
              <a:rPr lang="en-US" dirty="0"/>
              <a:t>: The Code adopted by ANA</a:t>
            </a:r>
          </a:p>
          <a:p>
            <a:r>
              <a:rPr lang="en-US" dirty="0">
                <a:solidFill>
                  <a:srgbClr val="C62D1D"/>
                </a:solidFill>
                <a:latin typeface="+mj-lt"/>
              </a:rPr>
              <a:t>1956, 1960, 1968, 1976, 1985, 2001</a:t>
            </a:r>
            <a:r>
              <a:rPr lang="en-US" dirty="0"/>
              <a:t>: Revisions of the Code</a:t>
            </a:r>
          </a:p>
          <a:p>
            <a:r>
              <a:rPr lang="en-US" dirty="0">
                <a:solidFill>
                  <a:srgbClr val="C62D1D"/>
                </a:solidFill>
                <a:latin typeface="+mj-lt"/>
              </a:rPr>
              <a:t>2015</a:t>
            </a:r>
            <a:r>
              <a:rPr lang="en-US" dirty="0"/>
              <a:t>: Major revision of the Code</a:t>
            </a:r>
          </a:p>
          <a:p>
            <a:pPr lvl="1">
              <a:buFont typeface="Wingdings" charset="2"/>
              <a:buChar char="§"/>
            </a:pPr>
            <a:endParaRPr lang="en-US" dirty="0"/>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13</a:t>
            </a:fld>
            <a:endParaRPr lang="en-US" dirty="0"/>
          </a:p>
        </p:txBody>
      </p:sp>
    </p:spTree>
    <p:extLst>
      <p:ext uri="{BB962C8B-B14F-4D97-AF65-F5344CB8AC3E}">
        <p14:creationId xmlns:p14="http://schemas.microsoft.com/office/powerpoint/2010/main" val="671782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marL="0" indent="0">
              <a:lnSpc>
                <a:spcPct val="90000"/>
              </a:lnSpc>
            </a:pPr>
            <a:r>
              <a:rPr lang="en-US" b="1" dirty="0"/>
              <a:t>Maturation of the Code</a:t>
            </a:r>
          </a:p>
        </p:txBody>
      </p:sp>
      <p:sp>
        <p:nvSpPr>
          <p:cNvPr id="3" name="Content Placeholder 2"/>
          <p:cNvSpPr>
            <a:spLocks noGrp="1"/>
          </p:cNvSpPr>
          <p:nvPr>
            <p:ph idx="1"/>
          </p:nvPr>
        </p:nvSpPr>
        <p:spPr>
          <a:xfrm>
            <a:off x="457200" y="1270052"/>
            <a:ext cx="8382000" cy="4423280"/>
          </a:xfrm>
        </p:spPr>
        <p:txBody>
          <a:bodyPr>
            <a:noAutofit/>
          </a:bodyPr>
          <a:lstStyle/>
          <a:p>
            <a:pPr marL="0" indent="0">
              <a:lnSpc>
                <a:spcPct val="90000"/>
              </a:lnSpc>
              <a:buNone/>
            </a:pPr>
            <a:r>
              <a:rPr lang="en-US" dirty="0"/>
              <a:t>The Code was first adopted in 1950;  it was periodically updated to reflect the changing context and practice of nursing.</a:t>
            </a:r>
          </a:p>
          <a:p>
            <a:pPr>
              <a:lnSpc>
                <a:spcPct val="90000"/>
              </a:lnSpc>
            </a:pPr>
            <a:r>
              <a:rPr lang="en-US" dirty="0">
                <a:solidFill>
                  <a:srgbClr val="C62D1D"/>
                </a:solidFill>
                <a:latin typeface="+mj-lt"/>
              </a:rPr>
              <a:t>Early versions stressed</a:t>
            </a:r>
          </a:p>
          <a:p>
            <a:pPr lvl="1">
              <a:lnSpc>
                <a:spcPct val="90000"/>
              </a:lnSpc>
              <a:buFont typeface="Wingdings" charset="2"/>
              <a:buChar char="§"/>
            </a:pPr>
            <a:r>
              <a:rPr lang="en-US" sz="2000" dirty="0"/>
              <a:t>Nurse’s obligation to carry out physician’s orders  </a:t>
            </a:r>
          </a:p>
          <a:p>
            <a:pPr lvl="1">
              <a:lnSpc>
                <a:spcPct val="90000"/>
              </a:lnSpc>
              <a:buFont typeface="Wingdings" charset="2"/>
              <a:buChar char="§"/>
            </a:pPr>
            <a:r>
              <a:rPr lang="en-US" sz="2000" dirty="0"/>
              <a:t>Rules of conduct, moral character, hygiene</a:t>
            </a:r>
          </a:p>
          <a:p>
            <a:pPr lvl="1">
              <a:lnSpc>
                <a:spcPct val="90000"/>
              </a:lnSpc>
              <a:buFont typeface="Wingdings" charset="2"/>
              <a:buChar char="§"/>
            </a:pPr>
            <a:r>
              <a:rPr lang="en-US" sz="2000" dirty="0"/>
              <a:t>Duty with skill and moral perfection</a:t>
            </a:r>
          </a:p>
          <a:p>
            <a:pPr>
              <a:lnSpc>
                <a:spcPct val="90000"/>
              </a:lnSpc>
            </a:pPr>
            <a:r>
              <a:rPr lang="en-US" dirty="0">
                <a:solidFill>
                  <a:srgbClr val="C62D1D"/>
                </a:solidFill>
                <a:latin typeface="+mj-lt"/>
              </a:rPr>
              <a:t>Later versions stressed</a:t>
            </a:r>
          </a:p>
          <a:p>
            <a:pPr lvl="1">
              <a:lnSpc>
                <a:spcPct val="90000"/>
              </a:lnSpc>
              <a:buFont typeface="Wingdings" charset="2"/>
              <a:buChar char="§"/>
            </a:pPr>
            <a:r>
              <a:rPr lang="en-US" sz="2000" dirty="0"/>
              <a:t>Principles, especially respect for patient autonomy </a:t>
            </a:r>
          </a:p>
          <a:p>
            <a:pPr lvl="1">
              <a:lnSpc>
                <a:spcPct val="90000"/>
              </a:lnSpc>
              <a:buFont typeface="Wingdings" charset="2"/>
              <a:buChar char="§"/>
            </a:pPr>
            <a:r>
              <a:rPr lang="en-US" sz="2000" dirty="0"/>
              <a:t>Nurse’s obligation to the patient, including protection from incompetent, unethical or illegal practice</a:t>
            </a:r>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14</a:t>
            </a:fld>
            <a:endParaRPr lang="en-US" dirty="0"/>
          </a:p>
        </p:txBody>
      </p:sp>
    </p:spTree>
    <p:extLst>
      <p:ext uri="{BB962C8B-B14F-4D97-AF65-F5344CB8AC3E}">
        <p14:creationId xmlns:p14="http://schemas.microsoft.com/office/powerpoint/2010/main" val="1599097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marL="0" indent="0"/>
            <a:r>
              <a:rPr lang="en-US" b="1" dirty="0"/>
              <a:t>Structure of the Code</a:t>
            </a:r>
          </a:p>
        </p:txBody>
      </p:sp>
      <p:sp>
        <p:nvSpPr>
          <p:cNvPr id="3" name="Content Placeholder 2"/>
          <p:cNvSpPr>
            <a:spLocks noGrp="1"/>
          </p:cNvSpPr>
          <p:nvPr>
            <p:ph idx="1"/>
          </p:nvPr>
        </p:nvSpPr>
        <p:spPr>
          <a:xfrm>
            <a:off x="533400" y="1143000"/>
            <a:ext cx="8305800" cy="4550332"/>
          </a:xfrm>
        </p:spPr>
        <p:txBody>
          <a:bodyPr>
            <a:noAutofit/>
          </a:bodyPr>
          <a:lstStyle/>
          <a:p>
            <a:pPr>
              <a:lnSpc>
                <a:spcPct val="90000"/>
              </a:lnSpc>
            </a:pPr>
            <a:r>
              <a:rPr lang="en-US" sz="2200" dirty="0"/>
              <a:t>Preface</a:t>
            </a:r>
          </a:p>
          <a:p>
            <a:pPr>
              <a:lnSpc>
                <a:spcPct val="90000"/>
              </a:lnSpc>
            </a:pPr>
            <a:r>
              <a:rPr lang="en-US" sz="2200" dirty="0"/>
              <a:t>Introduction </a:t>
            </a:r>
          </a:p>
          <a:p>
            <a:pPr>
              <a:lnSpc>
                <a:spcPct val="90000"/>
              </a:lnSpc>
            </a:pPr>
            <a:r>
              <a:rPr lang="en-US" sz="2200" dirty="0"/>
              <a:t>Provisions 1-3 with Interpretive Statements: Nurses and Patients</a:t>
            </a:r>
          </a:p>
          <a:p>
            <a:pPr>
              <a:lnSpc>
                <a:spcPct val="90000"/>
              </a:lnSpc>
            </a:pPr>
            <a:r>
              <a:rPr lang="en-US" sz="2200" dirty="0"/>
              <a:t>Provisions 4-6 with Interpretive Statements: Boundaries of Duties and Loyalty</a:t>
            </a:r>
          </a:p>
          <a:p>
            <a:pPr>
              <a:lnSpc>
                <a:spcPct val="90000"/>
              </a:lnSpc>
            </a:pPr>
            <a:r>
              <a:rPr lang="en-US" sz="2200" dirty="0"/>
              <a:t>Provisions 7-9 with Interpretive Statements: Commitments Beyond Individual Patient Encounters</a:t>
            </a:r>
          </a:p>
          <a:p>
            <a:pPr>
              <a:lnSpc>
                <a:spcPct val="90000"/>
              </a:lnSpc>
            </a:pPr>
            <a:r>
              <a:rPr lang="en-US" sz="2200" dirty="0"/>
              <a:t>Afterword</a:t>
            </a:r>
          </a:p>
          <a:p>
            <a:pPr>
              <a:lnSpc>
                <a:spcPct val="90000"/>
              </a:lnSpc>
            </a:pPr>
            <a:r>
              <a:rPr lang="en-US" sz="2200" dirty="0"/>
              <a:t>Glossary</a:t>
            </a:r>
          </a:p>
          <a:p>
            <a:pPr>
              <a:lnSpc>
                <a:spcPct val="90000"/>
              </a:lnSpc>
            </a:pPr>
            <a:r>
              <a:rPr lang="en-US" sz="2200" dirty="0"/>
              <a:t>Time line: The Evolution of Nursing’s Code of Ethics</a:t>
            </a:r>
          </a:p>
          <a:p>
            <a:pPr marL="594360" lvl="2" indent="0">
              <a:buNone/>
            </a:pPr>
            <a:endParaRPr lang="en-US" sz="1700" i="1" dirty="0"/>
          </a:p>
          <a:p>
            <a:pPr marL="594360" lvl="2" indent="0">
              <a:buNone/>
            </a:pPr>
            <a:r>
              <a:rPr lang="en-US" sz="1700" i="1" dirty="0"/>
              <a:t>Note: </a:t>
            </a:r>
            <a:r>
              <a:rPr lang="en-US" sz="1700" dirty="0"/>
              <a:t>The Interpretive Statements for each provision provide more specific guidance for practice, are responsive to the contemporary context of nursing, and recognize the larger scope of nursing’s concern in relation to health.</a:t>
            </a:r>
          </a:p>
          <a:p>
            <a:pPr marL="0" indent="0">
              <a:buNone/>
            </a:pPr>
            <a:endParaRPr lang="en-US" sz="2100" dirty="0"/>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15</a:t>
            </a:fld>
            <a:endParaRPr lang="en-US" dirty="0"/>
          </a:p>
        </p:txBody>
      </p:sp>
      <p:pic>
        <p:nvPicPr>
          <p:cNvPr id="5" name="Picture 4" descr="exclamati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4876800"/>
            <a:ext cx="1028700" cy="1066800"/>
          </a:xfrm>
          <a:prstGeom prst="rect">
            <a:avLst/>
          </a:prstGeom>
        </p:spPr>
      </p:pic>
    </p:spTree>
    <p:extLst>
      <p:ext uri="{BB962C8B-B14F-4D97-AF65-F5344CB8AC3E}">
        <p14:creationId xmlns:p14="http://schemas.microsoft.com/office/powerpoint/2010/main" val="3380903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marL="0" indent="0"/>
            <a:r>
              <a:rPr lang="en-US" b="1" dirty="0"/>
              <a:t>Emphasis of the Code</a:t>
            </a:r>
          </a:p>
        </p:txBody>
      </p:sp>
      <p:sp>
        <p:nvSpPr>
          <p:cNvPr id="3" name="Content Placeholder 2"/>
          <p:cNvSpPr>
            <a:spLocks noGrp="1"/>
          </p:cNvSpPr>
          <p:nvPr>
            <p:ph idx="1"/>
          </p:nvPr>
        </p:nvSpPr>
        <p:spPr>
          <a:xfrm>
            <a:off x="457200" y="1270052"/>
            <a:ext cx="8458200" cy="4423280"/>
          </a:xfrm>
        </p:spPr>
        <p:txBody>
          <a:bodyPr>
            <a:noAutofit/>
          </a:bodyPr>
          <a:lstStyle/>
          <a:p>
            <a:r>
              <a:rPr lang="en-US" dirty="0">
                <a:solidFill>
                  <a:srgbClr val="000000"/>
                </a:solidFill>
              </a:rPr>
              <a:t>All nurses, all roles with various scopes of practice and settings</a:t>
            </a:r>
          </a:p>
          <a:p>
            <a:r>
              <a:rPr lang="en-US" dirty="0">
                <a:solidFill>
                  <a:srgbClr val="000000"/>
                </a:solidFill>
              </a:rPr>
              <a:t>Relationship with other caregivers, including unlicensed personnel</a:t>
            </a:r>
          </a:p>
          <a:p>
            <a:r>
              <a:rPr lang="en-US" dirty="0">
                <a:solidFill>
                  <a:srgbClr val="000000"/>
                </a:solidFill>
              </a:rPr>
              <a:t>Increasing diversity of patients and nurses</a:t>
            </a:r>
          </a:p>
          <a:p>
            <a:r>
              <a:rPr lang="en-US" i="1" dirty="0">
                <a:solidFill>
                  <a:srgbClr val="000000"/>
                </a:solidFill>
              </a:rPr>
              <a:t>Wholeness of character</a:t>
            </a:r>
            <a:r>
              <a:rPr lang="en-US" dirty="0">
                <a:solidFill>
                  <a:srgbClr val="000000"/>
                </a:solidFill>
              </a:rPr>
              <a:t>: Nursing as a lifetime endeavor; core values and dispositions pervading all aspects of life</a:t>
            </a:r>
          </a:p>
          <a:p>
            <a:pPr lvl="1">
              <a:buFont typeface="Wingdings" charset="2"/>
              <a:buChar char="§"/>
            </a:pPr>
            <a:endParaRPr lang="en-US" dirty="0">
              <a:solidFill>
                <a:srgbClr val="000000"/>
              </a:solidFill>
            </a:endParaRPr>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16</a:t>
            </a:fld>
            <a:endParaRPr lang="en-US" dirty="0"/>
          </a:p>
        </p:txBody>
      </p:sp>
    </p:spTree>
    <p:extLst>
      <p:ext uri="{BB962C8B-B14F-4D97-AF65-F5344CB8AC3E}">
        <p14:creationId xmlns:p14="http://schemas.microsoft.com/office/powerpoint/2010/main" val="3364007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marL="0" indent="0"/>
            <a:r>
              <a:rPr lang="en-US" b="1" dirty="0"/>
              <a:t>Revision Considerations</a:t>
            </a:r>
          </a:p>
        </p:txBody>
      </p:sp>
      <p:sp>
        <p:nvSpPr>
          <p:cNvPr id="3" name="Content Placeholder 2"/>
          <p:cNvSpPr>
            <a:spLocks noGrp="1"/>
          </p:cNvSpPr>
          <p:nvPr>
            <p:ph idx="1"/>
          </p:nvPr>
        </p:nvSpPr>
        <p:spPr>
          <a:xfrm>
            <a:off x="457200" y="1270052"/>
            <a:ext cx="8458200" cy="4423280"/>
          </a:xfrm>
        </p:spPr>
        <p:txBody>
          <a:bodyPr>
            <a:noAutofit/>
          </a:bodyPr>
          <a:lstStyle/>
          <a:p>
            <a:r>
              <a:rPr lang="en-US" dirty="0">
                <a:solidFill>
                  <a:srgbClr val="000000"/>
                </a:solidFill>
              </a:rPr>
              <a:t>Not lightning rod for controversial, divisive public debate</a:t>
            </a:r>
          </a:p>
          <a:p>
            <a:r>
              <a:rPr lang="en-US" dirty="0">
                <a:solidFill>
                  <a:srgbClr val="000000"/>
                </a:solidFill>
              </a:rPr>
              <a:t>Not political</a:t>
            </a:r>
          </a:p>
          <a:p>
            <a:r>
              <a:rPr lang="en-US" dirty="0">
                <a:solidFill>
                  <a:srgbClr val="000000"/>
                </a:solidFill>
              </a:rPr>
              <a:t>Timeless language, no buzzwords that outdate</a:t>
            </a:r>
          </a:p>
          <a:p>
            <a:r>
              <a:rPr lang="en-US" dirty="0">
                <a:solidFill>
                  <a:srgbClr val="000000"/>
                </a:solidFill>
              </a:rPr>
              <a:t>Succinct, clear, and understandable to students and new nurses</a:t>
            </a:r>
          </a:p>
          <a:p>
            <a:r>
              <a:rPr lang="en-US" dirty="0">
                <a:solidFill>
                  <a:srgbClr val="000000"/>
                </a:solidFill>
              </a:rPr>
              <a:t>Useful to all nurses in all roles and settings</a:t>
            </a:r>
          </a:p>
          <a:p>
            <a:pPr marL="354330" lvl="1" indent="0">
              <a:buNone/>
            </a:pPr>
            <a:endParaRPr lang="en-US" dirty="0">
              <a:solidFill>
                <a:srgbClr val="000000"/>
              </a:solidFill>
            </a:endParaRPr>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17</a:t>
            </a:fld>
            <a:endParaRPr lang="en-US" dirty="0"/>
          </a:p>
        </p:txBody>
      </p:sp>
    </p:spTree>
    <p:extLst>
      <p:ext uri="{BB962C8B-B14F-4D97-AF65-F5344CB8AC3E}">
        <p14:creationId xmlns:p14="http://schemas.microsoft.com/office/powerpoint/2010/main" val="2934366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marL="0" indent="0"/>
            <a:r>
              <a:rPr lang="en-US" b="1" dirty="0"/>
              <a:t>Nursing Is Value Laden</a:t>
            </a:r>
            <a:endParaRPr lang="en-US" dirty="0"/>
          </a:p>
        </p:txBody>
      </p:sp>
      <p:sp>
        <p:nvSpPr>
          <p:cNvPr id="3" name="Content Placeholder 2"/>
          <p:cNvSpPr>
            <a:spLocks noGrp="1"/>
          </p:cNvSpPr>
          <p:nvPr>
            <p:ph idx="1"/>
          </p:nvPr>
        </p:nvSpPr>
        <p:spPr>
          <a:xfrm>
            <a:off x="457200" y="1270052"/>
            <a:ext cx="7086600" cy="4423280"/>
          </a:xfrm>
        </p:spPr>
        <p:txBody>
          <a:bodyPr>
            <a:noAutofit/>
          </a:bodyPr>
          <a:lstStyle/>
          <a:p>
            <a:pPr marL="0" indent="0">
              <a:buNone/>
            </a:pPr>
            <a:r>
              <a:rPr lang="en-US" b="1" dirty="0">
                <a:solidFill>
                  <a:srgbClr val="C62D1D"/>
                </a:solidFill>
                <a:latin typeface="+mj-lt"/>
              </a:rPr>
              <a:t>Caring for those suffering in the most vulnerable moments of life:</a:t>
            </a:r>
          </a:p>
          <a:p>
            <a:r>
              <a:rPr lang="en-US" dirty="0"/>
              <a:t>Finding meaning</a:t>
            </a:r>
          </a:p>
          <a:p>
            <a:r>
              <a:rPr lang="en-US" dirty="0"/>
              <a:t>Bearing witness</a:t>
            </a:r>
          </a:p>
          <a:p>
            <a:r>
              <a:rPr lang="en-US" dirty="0"/>
              <a:t>Facilitating healing</a:t>
            </a:r>
          </a:p>
          <a:p>
            <a:r>
              <a:rPr lang="en-US" dirty="0"/>
              <a:t>Being present</a:t>
            </a:r>
          </a:p>
          <a:p>
            <a:r>
              <a:rPr lang="en-US" dirty="0"/>
              <a:t>Expressing caring</a:t>
            </a:r>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18</a:t>
            </a:fld>
            <a:endParaRPr lang="en-US" dirty="0"/>
          </a:p>
        </p:txBody>
      </p:sp>
    </p:spTree>
    <p:extLst>
      <p:ext uri="{BB962C8B-B14F-4D97-AF65-F5344CB8AC3E}">
        <p14:creationId xmlns:p14="http://schemas.microsoft.com/office/powerpoint/2010/main" val="2555493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chor="b">
            <a:noAutofit/>
          </a:bodyPr>
          <a:lstStyle/>
          <a:p>
            <a:r>
              <a:rPr lang="en-US" b="1" dirty="0"/>
              <a:t>Ethical Theories</a:t>
            </a:r>
          </a:p>
        </p:txBody>
      </p:sp>
      <p:sp>
        <p:nvSpPr>
          <p:cNvPr id="3" name="Content Placeholder 2"/>
          <p:cNvSpPr>
            <a:spLocks noGrp="1"/>
          </p:cNvSpPr>
          <p:nvPr>
            <p:ph idx="1"/>
          </p:nvPr>
        </p:nvSpPr>
        <p:spPr>
          <a:xfrm>
            <a:off x="533400" y="1270052"/>
            <a:ext cx="8229600" cy="3530548"/>
          </a:xfrm>
        </p:spPr>
        <p:txBody>
          <a:bodyPr>
            <a:normAutofit/>
          </a:bodyPr>
          <a:lstStyle/>
          <a:p>
            <a:r>
              <a:rPr lang="en-US" sz="2400" dirty="0"/>
              <a:t>Nursing draws from many ethical theories, including:</a:t>
            </a:r>
          </a:p>
          <a:p>
            <a:pPr lvl="1"/>
            <a:r>
              <a:rPr lang="en-US" sz="2000" dirty="0"/>
              <a:t>Kantian </a:t>
            </a:r>
            <a:r>
              <a:rPr lang="en-US" sz="2000" dirty="0" err="1"/>
              <a:t>Normalism</a:t>
            </a:r>
            <a:endParaRPr lang="en-US" sz="2000" dirty="0"/>
          </a:p>
          <a:p>
            <a:pPr lvl="1"/>
            <a:r>
              <a:rPr lang="en-US" sz="2000" dirty="0"/>
              <a:t>Utilitarianism</a:t>
            </a:r>
          </a:p>
          <a:p>
            <a:pPr lvl="1"/>
            <a:r>
              <a:rPr lang="en-US" sz="2000" dirty="0"/>
              <a:t>Virtue Ethics</a:t>
            </a:r>
          </a:p>
          <a:p>
            <a:pPr lvl="1"/>
            <a:r>
              <a:rPr lang="en-US" sz="2000" dirty="0"/>
              <a:t>Ethic of Caring</a:t>
            </a:r>
          </a:p>
          <a:p>
            <a:r>
              <a:rPr lang="en-US" sz="2400" dirty="0"/>
              <a:t>The Code functions at mid-range</a:t>
            </a:r>
          </a:p>
          <a:p>
            <a:r>
              <a:rPr lang="en-US" sz="2400" dirty="0"/>
              <a:t>Any of these theories can be used “behind” the Code</a:t>
            </a:r>
          </a:p>
          <a:p>
            <a:endParaRPr lang="en-US" dirty="0"/>
          </a:p>
        </p:txBody>
      </p:sp>
      <p:sp>
        <p:nvSpPr>
          <p:cNvPr id="4" name="Slide Number Placeholder 3"/>
          <p:cNvSpPr>
            <a:spLocks noGrp="1"/>
          </p:cNvSpPr>
          <p:nvPr>
            <p:ph type="sldNum" sz="quarter" idx="12"/>
          </p:nvPr>
        </p:nvSpPr>
        <p:spPr/>
        <p:txBody>
          <a:bodyPr/>
          <a:lstStyle/>
          <a:p>
            <a:fld id="{7186C20C-379F-4C35-BCC9-488571B89636}" type="slidenum">
              <a:rPr lang="en-US" smtClean="0"/>
              <a:pPr/>
              <a:t>19</a:t>
            </a:fld>
            <a:endParaRPr lang="en-US"/>
          </a:p>
        </p:txBody>
      </p:sp>
    </p:spTree>
    <p:extLst>
      <p:ext uri="{BB962C8B-B14F-4D97-AF65-F5344CB8AC3E}">
        <p14:creationId xmlns:p14="http://schemas.microsoft.com/office/powerpoint/2010/main" val="1038884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8" y="1837115"/>
            <a:ext cx="5213379" cy="3363533"/>
          </a:xfrm>
        </p:spPr>
        <p:txBody>
          <a:bodyPr anchor="ctr">
            <a:normAutofit fontScale="90000"/>
          </a:bodyPr>
          <a:lstStyle/>
          <a:p>
            <a:r>
              <a:rPr lang="en-US" dirty="0">
                <a:solidFill>
                  <a:srgbClr val="FFFFFF"/>
                </a:solidFill>
              </a:rPr>
              <a:t>Purpose and Evolution of the Code and Provisions 1-3, Nurses and Patients</a:t>
            </a:r>
          </a:p>
        </p:txBody>
      </p:sp>
      <p:sp>
        <p:nvSpPr>
          <p:cNvPr id="3" name="TextBox 2"/>
          <p:cNvSpPr txBox="1"/>
          <p:nvPr/>
        </p:nvSpPr>
        <p:spPr>
          <a:xfrm>
            <a:off x="5791200" y="4800600"/>
            <a:ext cx="4572000" cy="461665"/>
          </a:xfrm>
          <a:prstGeom prst="rect">
            <a:avLst/>
          </a:prstGeom>
          <a:noFill/>
        </p:spPr>
        <p:txBody>
          <a:bodyPr wrap="square" rtlCol="0">
            <a:spAutoFit/>
          </a:bodyPr>
          <a:lstStyle/>
          <a:p>
            <a:pPr algn="ctr"/>
            <a:r>
              <a:rPr lang="en-US" sz="2400" dirty="0">
                <a:solidFill>
                  <a:srgbClr val="FFFFFF"/>
                </a:solidFill>
              </a:rPr>
              <a:t>Slide Deck 1</a:t>
            </a:r>
          </a:p>
        </p:txBody>
      </p:sp>
      <p:sp>
        <p:nvSpPr>
          <p:cNvPr id="4" name="TextBox 3"/>
          <p:cNvSpPr txBox="1"/>
          <p:nvPr/>
        </p:nvSpPr>
        <p:spPr>
          <a:xfrm>
            <a:off x="-762000" y="6581001"/>
            <a:ext cx="4038600" cy="276999"/>
          </a:xfrm>
          <a:prstGeom prst="rect">
            <a:avLst/>
          </a:prstGeom>
          <a:noFill/>
        </p:spPr>
        <p:txBody>
          <a:bodyPr wrap="square" rtlCol="0">
            <a:spAutoFit/>
          </a:bodyPr>
          <a:lstStyle/>
          <a:p>
            <a:pPr algn="ctr"/>
            <a:r>
              <a:rPr lang="en-US" sz="1200" dirty="0"/>
              <a:t>© 2015 American Nurses Association</a:t>
            </a:r>
          </a:p>
        </p:txBody>
      </p:sp>
    </p:spTree>
    <p:extLst>
      <p:ext uri="{BB962C8B-B14F-4D97-AF65-F5344CB8AC3E}">
        <p14:creationId xmlns:p14="http://schemas.microsoft.com/office/powerpoint/2010/main" val="1082751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458200" cy="4876800"/>
          </a:xfrm>
        </p:spPr>
        <p:txBody>
          <a:bodyPr>
            <a:noAutofit/>
          </a:bodyPr>
          <a:lstStyle/>
          <a:p>
            <a:pPr>
              <a:buNone/>
            </a:pPr>
            <a:r>
              <a:rPr lang="en-US" dirty="0">
                <a:solidFill>
                  <a:srgbClr val="464653"/>
                </a:solidFill>
                <a:latin typeface="+mj-lt"/>
              </a:rPr>
              <a:t>The nurse practices with compassion and respect for the</a:t>
            </a:r>
          </a:p>
          <a:p>
            <a:pPr>
              <a:buNone/>
            </a:pPr>
            <a:r>
              <a:rPr lang="en-US" dirty="0">
                <a:solidFill>
                  <a:srgbClr val="464653"/>
                </a:solidFill>
                <a:latin typeface="+mj-lt"/>
              </a:rPr>
              <a:t>inherent dignity, worth and unique attributes of every</a:t>
            </a:r>
          </a:p>
          <a:p>
            <a:pPr>
              <a:buNone/>
            </a:pPr>
            <a:r>
              <a:rPr lang="en-US" dirty="0">
                <a:solidFill>
                  <a:srgbClr val="464653"/>
                </a:solidFill>
                <a:latin typeface="+mj-lt"/>
              </a:rPr>
              <a:t>person.</a:t>
            </a:r>
          </a:p>
          <a:p>
            <a:pPr>
              <a:buNone/>
            </a:pPr>
            <a:endParaRPr lang="en-US" i="1" dirty="0">
              <a:solidFill>
                <a:schemeClr val="tx2"/>
              </a:solidFill>
            </a:endParaRPr>
          </a:p>
          <a:p>
            <a:pPr>
              <a:buNone/>
            </a:pPr>
            <a:r>
              <a:rPr lang="en-US" dirty="0">
                <a:solidFill>
                  <a:srgbClr val="C62D1D"/>
                </a:solidFill>
                <a:latin typeface="+mj-lt"/>
              </a:rPr>
              <a:t>Interpretive Statements</a:t>
            </a:r>
          </a:p>
          <a:p>
            <a:pPr>
              <a:buNone/>
            </a:pPr>
            <a:r>
              <a:rPr lang="en-US" sz="2200" dirty="0">
                <a:solidFill>
                  <a:srgbClr val="C62D1D"/>
                </a:solidFill>
                <a:latin typeface="+mj-lt"/>
              </a:rPr>
              <a:t>1.1</a:t>
            </a:r>
            <a:r>
              <a:rPr lang="en-US" sz="2200" dirty="0"/>
              <a:t>  Respect for Human Dignity</a:t>
            </a:r>
          </a:p>
          <a:p>
            <a:pPr>
              <a:buNone/>
            </a:pPr>
            <a:r>
              <a:rPr lang="en-US" sz="2200" dirty="0">
                <a:solidFill>
                  <a:srgbClr val="C62D1D"/>
                </a:solidFill>
                <a:latin typeface="+mj-lt"/>
              </a:rPr>
              <a:t>1.2</a:t>
            </a:r>
            <a:r>
              <a:rPr lang="en-US" sz="2200" dirty="0"/>
              <a:t>  Relationships With Patients</a:t>
            </a:r>
          </a:p>
          <a:p>
            <a:pPr>
              <a:buNone/>
            </a:pPr>
            <a:r>
              <a:rPr lang="en-US" sz="2200" dirty="0">
                <a:solidFill>
                  <a:srgbClr val="C62D1D"/>
                </a:solidFill>
                <a:latin typeface="+mj-lt"/>
              </a:rPr>
              <a:t>1.3</a:t>
            </a:r>
            <a:r>
              <a:rPr lang="en-US" sz="2200" dirty="0"/>
              <a:t>  The Nature of Health</a:t>
            </a:r>
          </a:p>
          <a:p>
            <a:pPr>
              <a:buNone/>
            </a:pPr>
            <a:r>
              <a:rPr lang="en-US" sz="2200" dirty="0">
                <a:solidFill>
                  <a:srgbClr val="C62D1D"/>
                </a:solidFill>
                <a:latin typeface="+mj-lt"/>
              </a:rPr>
              <a:t>1.4</a:t>
            </a:r>
            <a:r>
              <a:rPr lang="en-US" sz="2200" dirty="0"/>
              <a:t>  The Right to Self-Determination</a:t>
            </a:r>
          </a:p>
          <a:p>
            <a:pPr>
              <a:buNone/>
            </a:pPr>
            <a:r>
              <a:rPr lang="en-US" sz="2200" dirty="0">
                <a:solidFill>
                  <a:srgbClr val="C62D1D"/>
                </a:solidFill>
                <a:latin typeface="+mj-lt"/>
              </a:rPr>
              <a:t>1.5</a:t>
            </a:r>
            <a:r>
              <a:rPr lang="en-US" sz="2200" dirty="0"/>
              <a:t>  Relationships With Colleagues and Others</a:t>
            </a:r>
          </a:p>
          <a:p>
            <a:pPr>
              <a:buNone/>
            </a:pPr>
            <a:r>
              <a:rPr lang="en-US" dirty="0">
                <a:solidFill>
                  <a:schemeClr val="tx2"/>
                </a:solidFill>
              </a:rPr>
              <a:t>	</a:t>
            </a:r>
          </a:p>
          <a:p>
            <a:pPr>
              <a:buNone/>
            </a:pPr>
            <a:r>
              <a:rPr lang="en-US" dirty="0"/>
              <a:t>	</a:t>
            </a:r>
          </a:p>
        </p:txBody>
      </p:sp>
      <p:sp>
        <p:nvSpPr>
          <p:cNvPr id="4" name="Slide Number Placeholder 3"/>
          <p:cNvSpPr>
            <a:spLocks noGrp="1"/>
          </p:cNvSpPr>
          <p:nvPr>
            <p:ph type="sldNum" sz="quarter" idx="12"/>
          </p:nvPr>
        </p:nvSpPr>
        <p:spPr/>
        <p:txBody>
          <a:bodyPr/>
          <a:lstStyle/>
          <a:p>
            <a:fld id="{7186C20C-379F-4C35-BCC9-488571B89636}" type="slidenum">
              <a:rPr lang="en-US" smtClean="0"/>
              <a:pPr/>
              <a:t>20</a:t>
            </a:fld>
            <a:endParaRPr lang="en-US"/>
          </a:p>
        </p:txBody>
      </p:sp>
      <p:sp>
        <p:nvSpPr>
          <p:cNvPr id="5" name="Title 3"/>
          <p:cNvSpPr>
            <a:spLocks noGrp="1"/>
          </p:cNvSpPr>
          <p:nvPr>
            <p:ph type="title"/>
          </p:nvPr>
        </p:nvSpPr>
        <p:spPr>
          <a:xfrm>
            <a:off x="533400" y="274638"/>
            <a:ext cx="8229600" cy="743592"/>
          </a:xfrm>
        </p:spPr>
        <p:txBody>
          <a:bodyPr>
            <a:normAutofit/>
          </a:bodyPr>
          <a:lstStyle/>
          <a:p>
            <a:pPr marL="0" indent="0"/>
            <a:r>
              <a:rPr lang="en-US" b="1" dirty="0"/>
              <a:t>Provision 1</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229600" cy="4572000"/>
          </a:xfrm>
        </p:spPr>
        <p:txBody>
          <a:bodyPr>
            <a:normAutofit fontScale="25000" lnSpcReduction="20000"/>
          </a:bodyPr>
          <a:lstStyle/>
          <a:p>
            <a:pPr marL="0" indent="0">
              <a:buNone/>
            </a:pPr>
            <a:r>
              <a:rPr lang="en-US" sz="9600" dirty="0">
                <a:solidFill>
                  <a:srgbClr val="C62D1D"/>
                </a:solidFill>
                <a:latin typeface="+mj-lt"/>
              </a:rPr>
              <a:t>Patient dignity is the foundation of nursing ethics.</a:t>
            </a:r>
          </a:p>
          <a:p>
            <a:r>
              <a:rPr lang="en-US" sz="10000" dirty="0"/>
              <a:t>Dignity is inherent, not “earned.”</a:t>
            </a:r>
          </a:p>
          <a:p>
            <a:r>
              <a:rPr lang="en-US" sz="10000" dirty="0"/>
              <a:t>A patient </a:t>
            </a:r>
            <a:r>
              <a:rPr lang="en-US" sz="10000" u="sng" dirty="0"/>
              <a:t>never</a:t>
            </a:r>
            <a:r>
              <a:rPr lang="en-US" sz="10000" dirty="0"/>
              <a:t> loses dignity, e.g., when comatose, delirious, frail, or in an altered state.</a:t>
            </a:r>
          </a:p>
          <a:p>
            <a:r>
              <a:rPr lang="en-US" sz="10000" dirty="0"/>
              <a:t>A nurse must approach every patient with respect for dignity, regardless of personal attributes, health state, or any other situational or patient variable.</a:t>
            </a:r>
          </a:p>
          <a:p>
            <a:pPr>
              <a:buFont typeface="Wingdings" panose="05000000000000000000" pitchFamily="2" charset="2"/>
              <a:buChar char="Ø"/>
            </a:pPr>
            <a:endParaRPr lang="en-US" dirty="0">
              <a:solidFill>
                <a:schemeClr val="tx2"/>
              </a:solidFill>
            </a:endParaRPr>
          </a:p>
          <a:p>
            <a:pPr>
              <a:buFont typeface="Wingdings" panose="05000000000000000000" pitchFamily="2" charset="2"/>
              <a:buChar char="Ø"/>
            </a:pPr>
            <a:endParaRPr lang="en-US" dirty="0">
              <a:solidFill>
                <a:schemeClr val="tx2"/>
              </a:solidFill>
            </a:endParaRPr>
          </a:p>
          <a:p>
            <a:pPr marL="0" indent="0">
              <a:buNone/>
            </a:pPr>
            <a:endParaRPr lang="en-US" dirty="0">
              <a:solidFill>
                <a:schemeClr val="tx2"/>
              </a:solidFill>
            </a:endParaRPr>
          </a:p>
          <a:p>
            <a:pPr marL="0" indent="0">
              <a:buNone/>
            </a:pPr>
            <a:endParaRPr lang="en-US" sz="1400" dirty="0">
              <a:solidFill>
                <a:schemeClr val="tx2"/>
              </a:solidFill>
            </a:endParaRPr>
          </a:p>
          <a:p>
            <a:pPr marL="0" indent="0">
              <a:buNone/>
            </a:pPr>
            <a:endParaRPr lang="en-US" sz="1400" dirty="0">
              <a:solidFill>
                <a:schemeClr val="tx2"/>
              </a:solidFill>
            </a:endParaRPr>
          </a:p>
          <a:p>
            <a:pPr marL="0" indent="0">
              <a:buNone/>
            </a:pPr>
            <a:endParaRPr lang="en-US" sz="1300" dirty="0">
              <a:solidFill>
                <a:schemeClr val="tx2"/>
              </a:solidFill>
            </a:endParaRPr>
          </a:p>
          <a:p>
            <a:pPr marL="0" indent="0">
              <a:buNone/>
            </a:pPr>
            <a:endParaRPr lang="en-US" sz="1300" dirty="0">
              <a:solidFill>
                <a:schemeClr val="tx2"/>
              </a:solidFill>
            </a:endParaRPr>
          </a:p>
          <a:p>
            <a:pPr marL="0" indent="0">
              <a:buNone/>
            </a:pPr>
            <a:endParaRPr lang="en-US" sz="1300" dirty="0">
              <a:solidFill>
                <a:schemeClr val="tx2"/>
              </a:solidFill>
            </a:endParaRPr>
          </a:p>
          <a:p>
            <a:pPr marL="0" indent="0">
              <a:buNone/>
            </a:pPr>
            <a:endParaRPr lang="en-US" sz="3000" dirty="0">
              <a:solidFill>
                <a:schemeClr val="tx2"/>
              </a:solidFill>
            </a:endParaRPr>
          </a:p>
          <a:p>
            <a:pPr marL="0" indent="0">
              <a:buNone/>
            </a:pPr>
            <a:br>
              <a:rPr lang="en-US" sz="5600" dirty="0">
                <a:solidFill>
                  <a:schemeClr val="tx2"/>
                </a:solidFill>
              </a:rPr>
            </a:br>
            <a:endParaRPr lang="en-US" sz="5600" dirty="0">
              <a:solidFill>
                <a:schemeClr val="tx2"/>
              </a:solidFill>
            </a:endParaRPr>
          </a:p>
          <a:p>
            <a:pPr marL="0" indent="0">
              <a:buNone/>
            </a:pPr>
            <a:endParaRPr lang="en-US" sz="5600" dirty="0">
              <a:solidFill>
                <a:schemeClr val="tx2"/>
              </a:solidFill>
            </a:endParaRPr>
          </a:p>
          <a:p>
            <a:pPr marL="0" indent="0">
              <a:buNone/>
            </a:pPr>
            <a:endParaRPr lang="en-US" sz="5600" dirty="0">
              <a:solidFill>
                <a:schemeClr val="tx2"/>
              </a:solidFill>
            </a:endParaRPr>
          </a:p>
          <a:p>
            <a:pPr marL="0" indent="0">
              <a:buNone/>
            </a:pPr>
            <a:endParaRPr lang="en-US" sz="5600" dirty="0">
              <a:solidFill>
                <a:schemeClr val="tx2"/>
              </a:solidFill>
            </a:endParaRPr>
          </a:p>
          <a:p>
            <a:pPr marL="0" indent="0">
              <a:buNone/>
            </a:pPr>
            <a:r>
              <a:rPr lang="en-US" sz="5600" dirty="0"/>
              <a:t>Source: Ferrell, B.R., &amp; Coyle, N. (2008). </a:t>
            </a:r>
            <a:r>
              <a:rPr lang="en-US" sz="5600" i="1" dirty="0"/>
              <a:t>The nature of suffering and the goals of nursing</a:t>
            </a:r>
            <a:r>
              <a:rPr lang="en-US" sz="5600" dirty="0"/>
              <a:t>. New York, NY: Oxford University Press.</a:t>
            </a:r>
          </a:p>
        </p:txBody>
      </p:sp>
      <p:sp>
        <p:nvSpPr>
          <p:cNvPr id="4" name="Slide Number Placeholder 3"/>
          <p:cNvSpPr>
            <a:spLocks noGrp="1"/>
          </p:cNvSpPr>
          <p:nvPr>
            <p:ph type="sldNum" sz="quarter" idx="12"/>
          </p:nvPr>
        </p:nvSpPr>
        <p:spPr/>
        <p:txBody>
          <a:bodyPr/>
          <a:lstStyle/>
          <a:p>
            <a:fld id="{7186C20C-379F-4C35-BCC9-488571B89636}" type="slidenum">
              <a:rPr lang="en-US" smtClean="0"/>
              <a:pPr/>
              <a:t>21</a:t>
            </a:fld>
            <a:endParaRPr lang="en-US"/>
          </a:p>
        </p:txBody>
      </p:sp>
      <p:sp>
        <p:nvSpPr>
          <p:cNvPr id="5" name="Title 3"/>
          <p:cNvSpPr>
            <a:spLocks noGrp="1"/>
          </p:cNvSpPr>
          <p:nvPr>
            <p:ph type="title"/>
          </p:nvPr>
        </p:nvSpPr>
        <p:spPr>
          <a:xfrm>
            <a:off x="457200" y="274638"/>
            <a:ext cx="8229600" cy="743592"/>
          </a:xfrm>
        </p:spPr>
        <p:txBody>
          <a:bodyPr>
            <a:normAutofit/>
          </a:bodyPr>
          <a:lstStyle/>
          <a:p>
            <a:pPr marL="0" indent="0"/>
            <a:r>
              <a:rPr lang="en-US" b="1" dirty="0"/>
              <a:t>1.1 Respect for Human Dignity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186C20C-379F-4C35-BCC9-488571B89636}" type="slidenum">
              <a:rPr lang="en-US" smtClean="0"/>
              <a:pPr/>
              <a:t>22</a:t>
            </a:fld>
            <a:endParaRPr lang="en-US"/>
          </a:p>
        </p:txBody>
      </p:sp>
      <p:sp>
        <p:nvSpPr>
          <p:cNvPr id="3" name="Content Placeholder 2"/>
          <p:cNvSpPr>
            <a:spLocks noGrp="1"/>
          </p:cNvSpPr>
          <p:nvPr>
            <p:ph type="body" sz="quarter" idx="13"/>
          </p:nvPr>
        </p:nvSpPr>
        <p:spPr>
          <a:xfrm>
            <a:off x="1143000" y="1143000"/>
            <a:ext cx="7346157" cy="3768196"/>
          </a:xfrm>
        </p:spPr>
        <p:txBody>
          <a:bodyPr>
            <a:normAutofit fontScale="92500" lnSpcReduction="20000"/>
          </a:bodyPr>
          <a:lstStyle/>
          <a:p>
            <a:r>
              <a:rPr lang="en-US" dirty="0"/>
              <a:t>How would the Code impact your decision?</a:t>
            </a:r>
          </a:p>
          <a:p>
            <a:r>
              <a:rPr lang="en-US" sz="2600" dirty="0">
                <a:latin typeface="+mn-lt"/>
              </a:rPr>
              <a:t>Nurses provide care to people at some of the best and worst times of life. </a:t>
            </a:r>
          </a:p>
          <a:p>
            <a:pPr marL="457200" indent="-457200">
              <a:buFont typeface="Arial" panose="020B0604020202020204" pitchFamily="34" charset="0"/>
              <a:buChar char="•"/>
            </a:pPr>
            <a:r>
              <a:rPr lang="en-US" sz="2600">
                <a:latin typeface="+mn-lt"/>
              </a:rPr>
              <a:t>Is </a:t>
            </a:r>
            <a:r>
              <a:rPr lang="en-US" sz="2600" dirty="0">
                <a:latin typeface="+mn-lt"/>
              </a:rPr>
              <a:t>there any action or event that would prevent you from providing compassionate care to a specific individual</a:t>
            </a:r>
            <a:r>
              <a:rPr lang="en-US" sz="2600">
                <a:latin typeface="+mn-lt"/>
              </a:rPr>
              <a:t>? </a:t>
            </a:r>
          </a:p>
          <a:p>
            <a:pPr marL="457200" indent="-457200">
              <a:buFont typeface="Arial" panose="020B0604020202020204" pitchFamily="34" charset="0"/>
              <a:buChar char="•"/>
            </a:pPr>
            <a:r>
              <a:rPr lang="en-US" sz="2600">
                <a:latin typeface="+mn-lt"/>
              </a:rPr>
              <a:t>What </a:t>
            </a:r>
            <a:r>
              <a:rPr lang="en-US" sz="2600" dirty="0">
                <a:latin typeface="+mn-lt"/>
              </a:rPr>
              <a:t>i</a:t>
            </a:r>
            <a:r>
              <a:rPr lang="en-US" sz="2800" dirty="0">
                <a:latin typeface="+mn-lt"/>
              </a:rPr>
              <a:t>f you had to care for a patient suspected of injuring himself when detonating a bomb deliberately targeting civilians…how would the Code impact your decision?</a:t>
            </a:r>
          </a:p>
        </p:txBody>
      </p:sp>
      <p:pic>
        <p:nvPicPr>
          <p:cNvPr id="5" name="Picture 4" descr="QuestionMark_icon.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6614" y="1143000"/>
            <a:ext cx="525530" cy="52553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2149"/>
            <a:ext cx="8229600" cy="3462251"/>
          </a:xfrm>
        </p:spPr>
        <p:txBody>
          <a:bodyPr/>
          <a:lstStyle/>
          <a:p>
            <a:r>
              <a:rPr lang="en-US" sz="2400" dirty="0"/>
              <a:t>Trust</a:t>
            </a:r>
          </a:p>
          <a:p>
            <a:r>
              <a:rPr lang="en-US" sz="2400" dirty="0"/>
              <a:t>Honoring patient choices, even when risky</a:t>
            </a:r>
          </a:p>
          <a:p>
            <a:pPr>
              <a:buFont typeface="Wingdings" panose="05000000000000000000" pitchFamily="2" charset="2"/>
              <a:buChar char="Ø"/>
            </a:pPr>
            <a:endParaRPr lang="en-US" sz="2400" dirty="0"/>
          </a:p>
          <a:p>
            <a:pPr marL="594360" lvl="2" indent="0">
              <a:buNone/>
            </a:pPr>
            <a:r>
              <a:rPr lang="en-US" sz="2400" b="1" dirty="0">
                <a:latin typeface="+mj-lt"/>
              </a:rPr>
              <a:t>How would the Code impact your decision?</a:t>
            </a:r>
            <a:endParaRPr lang="en-US" sz="2400" dirty="0">
              <a:latin typeface="+mj-lt"/>
            </a:endParaRPr>
          </a:p>
          <a:p>
            <a:pPr lvl="2">
              <a:buClr>
                <a:srgbClr val="C62D1D"/>
              </a:buClr>
              <a:buSzPct val="70000"/>
              <a:buFont typeface="Wingdings" charset="2"/>
              <a:buChar char="§"/>
            </a:pPr>
            <a:r>
              <a:rPr lang="en-US" sz="2400" dirty="0"/>
              <a:t>If a patient is self-harming by cutting to soothe anxiety, is this an autonomous choice? Should you stop the patient? </a:t>
            </a:r>
          </a:p>
          <a:p>
            <a:pPr lvl="2">
              <a:buClr>
                <a:srgbClr val="C62D1D"/>
              </a:buClr>
              <a:buSzPct val="70000"/>
              <a:buFont typeface="Wingdings" charset="2"/>
              <a:buChar char="§"/>
            </a:pPr>
            <a:r>
              <a:rPr lang="en-US" sz="2400" dirty="0"/>
              <a:t>How does the Code guide you?</a:t>
            </a:r>
          </a:p>
          <a:p>
            <a:endParaRPr lang="en-US" dirty="0"/>
          </a:p>
        </p:txBody>
      </p:sp>
      <p:sp>
        <p:nvSpPr>
          <p:cNvPr id="4" name="Slide Number Placeholder 3"/>
          <p:cNvSpPr>
            <a:spLocks noGrp="1"/>
          </p:cNvSpPr>
          <p:nvPr>
            <p:ph type="sldNum" sz="quarter" idx="12"/>
          </p:nvPr>
        </p:nvSpPr>
        <p:spPr/>
        <p:txBody>
          <a:bodyPr/>
          <a:lstStyle/>
          <a:p>
            <a:fld id="{7186C20C-379F-4C35-BCC9-488571B89636}" type="slidenum">
              <a:rPr lang="en-US" smtClean="0"/>
              <a:pPr/>
              <a:t>23</a:t>
            </a:fld>
            <a:endParaRPr lang="en-US"/>
          </a:p>
        </p:txBody>
      </p:sp>
      <p:sp>
        <p:nvSpPr>
          <p:cNvPr id="5" name="Title 3"/>
          <p:cNvSpPr>
            <a:spLocks noGrp="1"/>
          </p:cNvSpPr>
          <p:nvPr>
            <p:ph type="title"/>
          </p:nvPr>
        </p:nvSpPr>
        <p:spPr>
          <a:xfrm>
            <a:off x="457200" y="274638"/>
            <a:ext cx="8229600" cy="743592"/>
          </a:xfrm>
        </p:spPr>
        <p:txBody>
          <a:bodyPr>
            <a:normAutofit/>
          </a:bodyPr>
          <a:lstStyle/>
          <a:p>
            <a:pPr marL="0" indent="0"/>
            <a:r>
              <a:rPr lang="en-US" b="1" dirty="0"/>
              <a:t>1.2 Relationships With Patients</a:t>
            </a:r>
            <a:endParaRPr lang="en-US" dirty="0"/>
          </a:p>
        </p:txBody>
      </p:sp>
      <p:pic>
        <p:nvPicPr>
          <p:cNvPr id="6" name="Picture 5" descr="QuestionMark_icon.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070" y="2514600"/>
            <a:ext cx="525530" cy="52553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4495800" cy="2057400"/>
          </a:xfrm>
        </p:spPr>
        <p:txBody>
          <a:bodyPr>
            <a:normAutofit lnSpcReduction="10000"/>
          </a:bodyPr>
          <a:lstStyle/>
          <a:p>
            <a:r>
              <a:rPr lang="en-US" sz="2400" dirty="0"/>
              <a:t>Care shaped by patient preferences, needs, values, choices</a:t>
            </a:r>
          </a:p>
          <a:p>
            <a:pPr lvl="1">
              <a:buFont typeface="Wingdings" charset="2"/>
              <a:buChar char="§"/>
            </a:pPr>
            <a:r>
              <a:rPr lang="en-US" sz="2000" dirty="0"/>
              <a:t>Evidence provides the science of options; patient particulars help choose the options</a:t>
            </a:r>
          </a:p>
        </p:txBody>
      </p:sp>
      <p:sp>
        <p:nvSpPr>
          <p:cNvPr id="4" name="Slide Number Placeholder 3"/>
          <p:cNvSpPr>
            <a:spLocks noGrp="1"/>
          </p:cNvSpPr>
          <p:nvPr>
            <p:ph type="sldNum" sz="quarter" idx="12"/>
          </p:nvPr>
        </p:nvSpPr>
        <p:spPr/>
        <p:txBody>
          <a:bodyPr/>
          <a:lstStyle/>
          <a:p>
            <a:fld id="{7186C20C-379F-4C35-BCC9-488571B89636}" type="slidenum">
              <a:rPr lang="en-US" smtClean="0"/>
              <a:pPr/>
              <a:t>24</a:t>
            </a:fld>
            <a:endParaRPr lang="en-US"/>
          </a:p>
        </p:txBody>
      </p:sp>
      <p:pic>
        <p:nvPicPr>
          <p:cNvPr id="2050" name="Picture 2" descr="H:\Continuing Education Style and Materials\Images Audio Video\All Images\Pixabay_CCL_ebola_F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1219200"/>
            <a:ext cx="3533775" cy="26479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itle 3"/>
          <p:cNvSpPr>
            <a:spLocks noGrp="1"/>
          </p:cNvSpPr>
          <p:nvPr>
            <p:ph type="title"/>
          </p:nvPr>
        </p:nvSpPr>
        <p:spPr>
          <a:xfrm>
            <a:off x="457200" y="274638"/>
            <a:ext cx="8229600" cy="743592"/>
          </a:xfrm>
        </p:spPr>
        <p:txBody>
          <a:bodyPr>
            <a:normAutofit/>
          </a:bodyPr>
          <a:lstStyle/>
          <a:p>
            <a:pPr marL="0" indent="0"/>
            <a:r>
              <a:rPr lang="en-US" b="1" dirty="0"/>
              <a:t>1.3 The Nature of Health</a:t>
            </a:r>
            <a:endParaRPr lang="en-US" dirty="0"/>
          </a:p>
        </p:txBody>
      </p:sp>
      <p:sp>
        <p:nvSpPr>
          <p:cNvPr id="7" name="Content Placeholder 2"/>
          <p:cNvSpPr txBox="1">
            <a:spLocks/>
          </p:cNvSpPr>
          <p:nvPr/>
        </p:nvSpPr>
        <p:spPr>
          <a:xfrm>
            <a:off x="1058930" y="3790951"/>
            <a:ext cx="7246870" cy="2286000"/>
          </a:xfrm>
          <a:prstGeom prst="rect">
            <a:avLst/>
          </a:prstGeom>
        </p:spPr>
        <p:txBody>
          <a:bodyPr vert="horz" lIns="91440" tIns="45720" rIns="91440" bIns="45720" rtlCol="0">
            <a:noAutofit/>
          </a:bodyPr>
          <a:lstStyle>
            <a:lvl1pPr marL="274320" indent="-274320" algn="l" defTabSz="457200" rtl="0" eaLnBrk="1" latinLnBrk="0" hangingPunct="1">
              <a:spcBef>
                <a:spcPct val="20000"/>
              </a:spcBef>
              <a:buClr>
                <a:srgbClr val="C62D1D"/>
              </a:buClr>
              <a:buSzPct val="70000"/>
              <a:buFont typeface="Wingdings" charset="2"/>
              <a:buChar char="§"/>
              <a:defRPr sz="2400" kern="1200">
                <a:solidFill>
                  <a:schemeClr val="tx1"/>
                </a:solidFill>
                <a:latin typeface="+mn-lt"/>
                <a:ea typeface="+mn-ea"/>
                <a:cs typeface="+mn-cs"/>
              </a:defRPr>
            </a:lvl1pPr>
            <a:lvl2pPr marL="640080" indent="-285750" algn="l" defTabSz="457200" rtl="0" eaLnBrk="1" latinLnBrk="0" hangingPunct="1">
              <a:spcBef>
                <a:spcPct val="20000"/>
              </a:spcBef>
              <a:buClr>
                <a:srgbClr val="C62D1D"/>
              </a:buClr>
              <a:buSzPct val="80000"/>
              <a:buFont typeface="Arial"/>
              <a:buChar char="•"/>
              <a:defRPr sz="2400" kern="1200">
                <a:solidFill>
                  <a:schemeClr val="tx1"/>
                </a:solidFill>
                <a:latin typeface="+mn-lt"/>
                <a:ea typeface="+mn-ea"/>
                <a:cs typeface="+mn-cs"/>
              </a:defRPr>
            </a:lvl2pPr>
            <a:lvl3pPr marL="868680" indent="-228600" algn="l" defTabSz="457200" rtl="0" eaLnBrk="1" latinLnBrk="0" hangingPunct="1">
              <a:spcBef>
                <a:spcPct val="20000"/>
              </a:spcBef>
              <a:buClr>
                <a:srgbClr val="4A4A4A"/>
              </a:buClr>
              <a:buSzPct val="50000"/>
              <a:buFont typeface="Wingdings" charset="2"/>
              <a:buChar char=""/>
              <a:defRPr sz="2000" kern="1200">
                <a:solidFill>
                  <a:schemeClr val="tx1"/>
                </a:solidFill>
                <a:latin typeface="+mn-lt"/>
                <a:ea typeface="+mn-ea"/>
                <a:cs typeface="+mn-cs"/>
              </a:defRPr>
            </a:lvl3pPr>
            <a:lvl4pPr marL="1097280" indent="-228600" algn="l" defTabSz="457200" rtl="0" eaLnBrk="1" latinLnBrk="0" hangingPunct="1">
              <a:spcBef>
                <a:spcPct val="20000"/>
              </a:spcBef>
              <a:buClr>
                <a:srgbClr val="4A4A4A"/>
              </a:buClr>
              <a:buSzPct val="60000"/>
              <a:buFont typeface="Courier New"/>
              <a:buChar char="o"/>
              <a:defRPr sz="2000" kern="1200">
                <a:solidFill>
                  <a:schemeClr val="tx1"/>
                </a:solidFill>
                <a:latin typeface="+mn-lt"/>
                <a:ea typeface="+mn-ea"/>
                <a:cs typeface="+mn-cs"/>
              </a:defRPr>
            </a:lvl4pPr>
            <a:lvl5pPr marL="1325880" indent="-228600" algn="l" defTabSz="457200" rtl="0" eaLnBrk="1" latinLnBrk="0" hangingPunct="1">
              <a:spcBef>
                <a:spcPct val="20000"/>
              </a:spcBef>
              <a:buClr>
                <a:srgbClr val="4A4A4A"/>
              </a:buClr>
              <a:buFont typeface="Lucida Grande"/>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Wingdings" charset="2"/>
              <a:buNone/>
            </a:pPr>
            <a:r>
              <a:rPr lang="en-US" b="1" dirty="0">
                <a:solidFill>
                  <a:schemeClr val="tx1">
                    <a:lumMod val="75000"/>
                    <a:lumOff val="25000"/>
                  </a:schemeClr>
                </a:solidFill>
                <a:latin typeface="+mj-lt"/>
              </a:rPr>
              <a:t>How would the Code impact your decision?</a:t>
            </a:r>
            <a:endParaRPr lang="en-US" dirty="0">
              <a:solidFill>
                <a:schemeClr val="tx1">
                  <a:lumMod val="75000"/>
                  <a:lumOff val="25000"/>
                </a:schemeClr>
              </a:solidFill>
              <a:latin typeface="+mj-lt"/>
            </a:endParaRPr>
          </a:p>
          <a:p>
            <a:r>
              <a:rPr lang="en-US" sz="2000" dirty="0"/>
              <a:t>Can you refuse to care for a patient suspected of having Ebola to avoid risking your own health?</a:t>
            </a:r>
          </a:p>
          <a:p>
            <a:r>
              <a:rPr lang="en-US" sz="2000" dirty="0"/>
              <a:t>Is a nurse required to act altruistically by placing the patient's needs before the nurse's potential safety?</a:t>
            </a:r>
          </a:p>
          <a:p>
            <a:r>
              <a:rPr lang="en-US" sz="2000" dirty="0"/>
              <a:t>How would the Code impact your decision?</a:t>
            </a:r>
          </a:p>
          <a:p>
            <a:endParaRPr lang="en-US" dirty="0"/>
          </a:p>
        </p:txBody>
      </p:sp>
      <p:pic>
        <p:nvPicPr>
          <p:cNvPr id="8" name="Picture 7" descr="QuestionMark_icon.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7865" y="3867150"/>
            <a:ext cx="525530" cy="52553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7620000" cy="4525963"/>
          </a:xfrm>
        </p:spPr>
        <p:txBody>
          <a:bodyPr/>
          <a:lstStyle/>
          <a:p>
            <a:pPr marL="0" indent="0">
              <a:buNone/>
            </a:pPr>
            <a:r>
              <a:rPr lang="en-US" sz="2400" dirty="0">
                <a:solidFill>
                  <a:srgbClr val="C62D1D"/>
                </a:solidFill>
                <a:latin typeface="+mj-lt"/>
              </a:rPr>
              <a:t>Patients have a right to decide for themselves.</a:t>
            </a:r>
          </a:p>
          <a:p>
            <a:pPr>
              <a:buFont typeface="Wingdings" panose="05000000000000000000" pitchFamily="2" charset="2"/>
              <a:buChar char="§"/>
            </a:pPr>
            <a:r>
              <a:rPr lang="en-US" dirty="0">
                <a:solidFill>
                  <a:srgbClr val="000000"/>
                </a:solidFill>
              </a:rPr>
              <a:t>The patient, and decisions made by the patient, are to be respected regardless of personal attributes of the patient, conflicting values, or circumstances. </a:t>
            </a:r>
          </a:p>
          <a:p>
            <a:endParaRPr lang="en-US" dirty="0">
              <a:solidFill>
                <a:srgbClr val="000000"/>
              </a:solidFill>
            </a:endParaRPr>
          </a:p>
        </p:txBody>
      </p:sp>
      <p:sp>
        <p:nvSpPr>
          <p:cNvPr id="4" name="Slide Number Placeholder 3"/>
          <p:cNvSpPr>
            <a:spLocks noGrp="1"/>
          </p:cNvSpPr>
          <p:nvPr>
            <p:ph type="sldNum" sz="quarter" idx="12"/>
          </p:nvPr>
        </p:nvSpPr>
        <p:spPr/>
        <p:txBody>
          <a:bodyPr/>
          <a:lstStyle/>
          <a:p>
            <a:fld id="{7186C20C-379F-4C35-BCC9-488571B89636}" type="slidenum">
              <a:rPr lang="en-US" smtClean="0"/>
              <a:pPr/>
              <a:t>25</a:t>
            </a:fld>
            <a:endParaRPr lang="en-US"/>
          </a:p>
        </p:txBody>
      </p:sp>
      <p:sp>
        <p:nvSpPr>
          <p:cNvPr id="5" name="Title 3"/>
          <p:cNvSpPr>
            <a:spLocks noGrp="1"/>
          </p:cNvSpPr>
          <p:nvPr>
            <p:ph type="title"/>
          </p:nvPr>
        </p:nvSpPr>
        <p:spPr>
          <a:xfrm>
            <a:off x="457200" y="274638"/>
            <a:ext cx="8229600" cy="743592"/>
          </a:xfrm>
        </p:spPr>
        <p:txBody>
          <a:bodyPr>
            <a:normAutofit/>
          </a:bodyPr>
          <a:lstStyle/>
          <a:p>
            <a:pPr marL="0" indent="0"/>
            <a:r>
              <a:rPr lang="en-US" b="1" dirty="0"/>
              <a:t>1.4 The Right to Self-Determination</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153400" cy="4495800"/>
          </a:xfrm>
        </p:spPr>
        <p:txBody>
          <a:bodyPr>
            <a:normAutofit lnSpcReduction="10000"/>
          </a:bodyPr>
          <a:lstStyle/>
          <a:p>
            <a:r>
              <a:rPr lang="en-US" sz="2400" dirty="0"/>
              <a:t>Elements of informed consent:</a:t>
            </a:r>
          </a:p>
          <a:p>
            <a:pPr lvl="1"/>
            <a:r>
              <a:rPr lang="en-US" sz="2000" dirty="0"/>
              <a:t>Capacity to decide</a:t>
            </a:r>
          </a:p>
          <a:p>
            <a:pPr lvl="1"/>
            <a:r>
              <a:rPr lang="en-US" sz="2000" dirty="0"/>
              <a:t>Pertinent, understandable information</a:t>
            </a:r>
          </a:p>
          <a:p>
            <a:pPr lvl="1"/>
            <a:r>
              <a:rPr lang="en-US" sz="2000" dirty="0"/>
              <a:t>Voluntary decision</a:t>
            </a:r>
          </a:p>
          <a:p>
            <a:r>
              <a:rPr lang="en-US" sz="2400" dirty="0"/>
              <a:t>Assent if a minor</a:t>
            </a:r>
          </a:p>
          <a:p>
            <a:r>
              <a:rPr lang="en-US" sz="2400" dirty="0"/>
              <a:t>Advance directives:</a:t>
            </a:r>
          </a:p>
          <a:p>
            <a:pPr lvl="1"/>
            <a:r>
              <a:rPr lang="en-US" sz="2000" dirty="0"/>
              <a:t>Living will, five wishes, DPAHC</a:t>
            </a:r>
          </a:p>
          <a:p>
            <a:r>
              <a:rPr lang="en-US" sz="2400" dirty="0"/>
              <a:t>If declared by court “incompetent” to decide:</a:t>
            </a:r>
          </a:p>
          <a:p>
            <a:pPr lvl="1"/>
            <a:r>
              <a:rPr lang="en-US" sz="2000" dirty="0"/>
              <a:t>Incompetence is a legal/court decision</a:t>
            </a:r>
          </a:p>
          <a:p>
            <a:pPr lvl="1"/>
            <a:r>
              <a:rPr lang="en-US" sz="2000" dirty="0"/>
              <a:t>Power of attorney or next of kin</a:t>
            </a:r>
          </a:p>
          <a:p>
            <a:pPr lvl="1"/>
            <a:r>
              <a:rPr lang="en-US" sz="2000" dirty="0"/>
              <a:t>Substituted judgment</a:t>
            </a:r>
          </a:p>
          <a:p>
            <a:pPr lvl="1"/>
            <a:r>
              <a:rPr lang="en-US" sz="2000" dirty="0"/>
              <a:t>Best interest standard</a:t>
            </a:r>
          </a:p>
        </p:txBody>
      </p:sp>
      <p:sp>
        <p:nvSpPr>
          <p:cNvPr id="4" name="Slide Number Placeholder 3"/>
          <p:cNvSpPr>
            <a:spLocks noGrp="1"/>
          </p:cNvSpPr>
          <p:nvPr>
            <p:ph type="sldNum" sz="quarter" idx="12"/>
          </p:nvPr>
        </p:nvSpPr>
        <p:spPr/>
        <p:txBody>
          <a:bodyPr/>
          <a:lstStyle/>
          <a:p>
            <a:fld id="{7186C20C-379F-4C35-BCC9-488571B89636}" type="slidenum">
              <a:rPr lang="en-US" smtClean="0"/>
              <a:pPr/>
              <a:t>26</a:t>
            </a:fld>
            <a:endParaRPr lang="en-US" dirty="0"/>
          </a:p>
        </p:txBody>
      </p:sp>
      <p:sp>
        <p:nvSpPr>
          <p:cNvPr id="6" name="Title 3"/>
          <p:cNvSpPr>
            <a:spLocks noGrp="1"/>
          </p:cNvSpPr>
          <p:nvPr>
            <p:ph type="title"/>
          </p:nvPr>
        </p:nvSpPr>
        <p:spPr>
          <a:xfrm>
            <a:off x="533400" y="274638"/>
            <a:ext cx="8229600" cy="743592"/>
          </a:xfrm>
        </p:spPr>
        <p:txBody>
          <a:bodyPr>
            <a:normAutofit/>
          </a:bodyPr>
          <a:lstStyle/>
          <a:p>
            <a:pPr marL="0" indent="0"/>
            <a:r>
              <a:rPr lang="en-US" b="1" dirty="0"/>
              <a:t>Informed Consent for Treatment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8229600" cy="4423280"/>
          </a:xfrm>
        </p:spPr>
        <p:txBody>
          <a:bodyPr>
            <a:normAutofit/>
          </a:bodyPr>
          <a:lstStyle/>
          <a:p>
            <a:r>
              <a:rPr lang="en-US" dirty="0"/>
              <a:t>Individual</a:t>
            </a:r>
          </a:p>
          <a:p>
            <a:pPr lvl="1">
              <a:buFont typeface="Wingdings" charset="2"/>
              <a:buChar char="§"/>
            </a:pPr>
            <a:r>
              <a:rPr lang="en-US" sz="2000" dirty="0"/>
              <a:t>Resident in LTC</a:t>
            </a:r>
          </a:p>
          <a:p>
            <a:pPr lvl="1">
              <a:buFont typeface="Wingdings" charset="2"/>
              <a:buChar char="§"/>
            </a:pPr>
            <a:r>
              <a:rPr lang="en-US" sz="2000" dirty="0"/>
              <a:t>Consumer in mental health</a:t>
            </a:r>
          </a:p>
          <a:p>
            <a:pPr lvl="1">
              <a:buFont typeface="Wingdings" charset="2"/>
              <a:buChar char="§"/>
            </a:pPr>
            <a:r>
              <a:rPr lang="en-US" sz="2000" dirty="0"/>
              <a:t>Client</a:t>
            </a:r>
          </a:p>
          <a:p>
            <a:pPr lvl="1">
              <a:buFont typeface="Wingdings" charset="2"/>
              <a:buChar char="§"/>
            </a:pPr>
            <a:r>
              <a:rPr lang="en-US" sz="2000" dirty="0"/>
              <a:t>Recipient of care</a:t>
            </a:r>
          </a:p>
          <a:p>
            <a:r>
              <a:rPr lang="en-US" dirty="0"/>
              <a:t>Family</a:t>
            </a:r>
          </a:p>
          <a:p>
            <a:r>
              <a:rPr lang="en-US" dirty="0"/>
              <a:t>Group</a:t>
            </a:r>
          </a:p>
          <a:p>
            <a:r>
              <a:rPr lang="en-US" dirty="0"/>
              <a:t>Community</a:t>
            </a:r>
          </a:p>
          <a:p>
            <a:r>
              <a:rPr lang="en-US" dirty="0"/>
              <a:t>Population</a:t>
            </a:r>
          </a:p>
          <a:p>
            <a:endParaRPr lang="en-US" sz="2000" dirty="0"/>
          </a:p>
        </p:txBody>
      </p:sp>
      <p:sp>
        <p:nvSpPr>
          <p:cNvPr id="4" name="Slide Number Placeholder 3"/>
          <p:cNvSpPr>
            <a:spLocks noGrp="1"/>
          </p:cNvSpPr>
          <p:nvPr>
            <p:ph type="sldNum" sz="quarter" idx="12"/>
          </p:nvPr>
        </p:nvSpPr>
        <p:spPr/>
        <p:txBody>
          <a:bodyPr/>
          <a:lstStyle/>
          <a:p>
            <a:fld id="{7186C20C-379F-4C35-BCC9-488571B89636}" type="slidenum">
              <a:rPr lang="en-US" smtClean="0"/>
              <a:pPr/>
              <a:t>27</a:t>
            </a:fld>
            <a:endParaRPr lang="en-US"/>
          </a:p>
        </p:txBody>
      </p:sp>
      <p:sp>
        <p:nvSpPr>
          <p:cNvPr id="8" name="Title 7"/>
          <p:cNvSpPr>
            <a:spLocks noGrp="1"/>
          </p:cNvSpPr>
          <p:nvPr>
            <p:ph type="title"/>
          </p:nvPr>
        </p:nvSpPr>
        <p:spPr>
          <a:xfrm>
            <a:off x="533400" y="274638"/>
            <a:ext cx="8229600" cy="743592"/>
          </a:xfrm>
        </p:spPr>
        <p:txBody>
          <a:bodyPr/>
          <a:lstStyle/>
          <a:p>
            <a:r>
              <a:rPr lang="en-US" b="1" dirty="0"/>
              <a:t>Who Is the Patient?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077200" cy="4419600"/>
          </a:xfrm>
        </p:spPr>
        <p:txBody>
          <a:bodyPr>
            <a:noAutofit/>
          </a:bodyPr>
          <a:lstStyle/>
          <a:p>
            <a:pPr>
              <a:buNone/>
            </a:pPr>
            <a:r>
              <a:rPr lang="en-US" sz="2800" b="1" dirty="0">
                <a:solidFill>
                  <a:srgbClr val="464653"/>
                </a:solidFill>
                <a:latin typeface="+mj-lt"/>
              </a:rPr>
              <a:t>Respect for autonomy</a:t>
            </a:r>
          </a:p>
          <a:p>
            <a:r>
              <a:rPr lang="en-US" dirty="0"/>
              <a:t>The patient, if competent</a:t>
            </a:r>
          </a:p>
          <a:p>
            <a:r>
              <a:rPr lang="en-US" dirty="0"/>
              <a:t>If family disagrees with the patient…</a:t>
            </a:r>
          </a:p>
          <a:p>
            <a:pPr lvl="1"/>
            <a:r>
              <a:rPr lang="en-US" sz="2000" dirty="0"/>
              <a:t>Are family goals realistic? How do you know?</a:t>
            </a:r>
          </a:p>
          <a:p>
            <a:pPr lvl="1"/>
            <a:r>
              <a:rPr lang="en-US" sz="2000" dirty="0"/>
              <a:t>What about futile treatment recommended by doctor?</a:t>
            </a:r>
          </a:p>
          <a:p>
            <a:r>
              <a:rPr lang="en-US" dirty="0"/>
              <a:t>If family members disagree among themselves, who arbitrates?</a:t>
            </a:r>
          </a:p>
          <a:p>
            <a:r>
              <a:rPr lang="en-US" dirty="0"/>
              <a:t>If family makes decision that conflicts with physician’s orders, who arbitrates?</a:t>
            </a:r>
          </a:p>
        </p:txBody>
      </p:sp>
      <p:sp>
        <p:nvSpPr>
          <p:cNvPr id="2" name="Slide Number Placeholder 1"/>
          <p:cNvSpPr>
            <a:spLocks noGrp="1"/>
          </p:cNvSpPr>
          <p:nvPr>
            <p:ph type="sldNum" sz="quarter" idx="12"/>
          </p:nvPr>
        </p:nvSpPr>
        <p:spPr/>
        <p:txBody>
          <a:bodyPr/>
          <a:lstStyle/>
          <a:p>
            <a:fld id="{7186C20C-379F-4C35-BCC9-488571B89636}" type="slidenum">
              <a:rPr lang="en-US" smtClean="0"/>
              <a:pPr/>
              <a:t>28</a:t>
            </a:fld>
            <a:endParaRPr lang="en-US"/>
          </a:p>
        </p:txBody>
      </p:sp>
      <p:sp>
        <p:nvSpPr>
          <p:cNvPr id="7" name="Title 6"/>
          <p:cNvSpPr>
            <a:spLocks noGrp="1"/>
          </p:cNvSpPr>
          <p:nvPr>
            <p:ph type="title"/>
          </p:nvPr>
        </p:nvSpPr>
        <p:spPr>
          <a:xfrm>
            <a:off x="990600" y="274638"/>
            <a:ext cx="6934200" cy="743592"/>
          </a:xfrm>
        </p:spPr>
        <p:txBody>
          <a:bodyPr/>
          <a:lstStyle/>
          <a:p>
            <a:r>
              <a:rPr lang="en-US" b="1" dirty="0"/>
              <a:t>Who Is the Final Decision-Maker?</a:t>
            </a:r>
            <a:endParaRPr lang="en-US" dirty="0"/>
          </a:p>
        </p:txBody>
      </p:sp>
      <p:pic>
        <p:nvPicPr>
          <p:cNvPr id="6" name="Picture 5" descr="QuestionMark_icon.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457200"/>
            <a:ext cx="525530" cy="5255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7848600" cy="4525963"/>
          </a:xfrm>
        </p:spPr>
        <p:txBody>
          <a:bodyPr>
            <a:normAutofit/>
          </a:bodyPr>
          <a:lstStyle/>
          <a:p>
            <a:r>
              <a:rPr lang="en-US" sz="2400" dirty="0"/>
              <a:t>Age: Infant, child</a:t>
            </a:r>
          </a:p>
          <a:p>
            <a:r>
              <a:rPr lang="en-US" sz="2400" dirty="0"/>
              <a:t>Comatose</a:t>
            </a:r>
          </a:p>
          <a:p>
            <a:r>
              <a:rPr lang="en-US" sz="2400" dirty="0"/>
              <a:t>Developmentally disabled</a:t>
            </a:r>
          </a:p>
          <a:p>
            <a:r>
              <a:rPr lang="en-US" sz="2400" dirty="0"/>
              <a:t>Dementia, hypoxia, OBS, head injury </a:t>
            </a:r>
          </a:p>
          <a:p>
            <a:r>
              <a:rPr lang="en-US" sz="2400" dirty="0"/>
              <a:t>Cognitive impairment from drugs, alcohol</a:t>
            </a:r>
          </a:p>
          <a:p>
            <a:r>
              <a:rPr lang="en-US" sz="2400" dirty="0"/>
              <a:t>Setting constraints: prisoners, students, patients</a:t>
            </a:r>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7186C20C-379F-4C35-BCC9-488571B89636}" type="slidenum">
              <a:rPr lang="en-US" smtClean="0"/>
              <a:pPr/>
              <a:t>29</a:t>
            </a:fld>
            <a:endParaRPr lang="en-US"/>
          </a:p>
        </p:txBody>
      </p:sp>
      <p:sp>
        <p:nvSpPr>
          <p:cNvPr id="4" name="Title 6"/>
          <p:cNvSpPr>
            <a:spLocks noGrp="1"/>
          </p:cNvSpPr>
          <p:nvPr>
            <p:ph type="title"/>
          </p:nvPr>
        </p:nvSpPr>
        <p:spPr>
          <a:xfrm>
            <a:off x="533400" y="274638"/>
            <a:ext cx="8229600" cy="743592"/>
          </a:xfrm>
        </p:spPr>
        <p:txBody>
          <a:bodyPr/>
          <a:lstStyle/>
          <a:p>
            <a:r>
              <a:rPr lang="en-US" b="1" dirty="0"/>
              <a:t>Compromised Autonomy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Provisions 1-3, Nurses and Patients</a:t>
            </a:r>
          </a:p>
        </p:txBody>
      </p:sp>
      <p:sp>
        <p:nvSpPr>
          <p:cNvPr id="5" name="Content Placeholder 4"/>
          <p:cNvSpPr>
            <a:spLocks noGrp="1"/>
          </p:cNvSpPr>
          <p:nvPr>
            <p:ph idx="1"/>
          </p:nvPr>
        </p:nvSpPr>
        <p:spPr>
          <a:xfrm>
            <a:off x="457200" y="1371600"/>
            <a:ext cx="8229600" cy="4321732"/>
          </a:xfrm>
        </p:spPr>
        <p:txBody>
          <a:bodyPr/>
          <a:lstStyle/>
          <a:p>
            <a:pPr marL="0" indent="0">
              <a:buNone/>
            </a:pPr>
            <a:r>
              <a:rPr lang="en-US" dirty="0">
                <a:solidFill>
                  <a:srgbClr val="C62D1D"/>
                </a:solidFill>
                <a:latin typeface="+mj-lt"/>
              </a:rPr>
              <a:t>What do we mean by nurses and patients?</a:t>
            </a:r>
          </a:p>
          <a:p>
            <a:pPr marL="0" indent="0">
              <a:buNone/>
            </a:pPr>
            <a:r>
              <a:rPr lang="en-US" dirty="0">
                <a:solidFill>
                  <a:srgbClr val="4A4A4A"/>
                </a:solidFill>
              </a:rPr>
              <a:t>Provisions 1-3 address direct patient care and describe the most fundamental values and commitments of the nurse. </a:t>
            </a:r>
          </a:p>
          <a:p>
            <a:endParaRPr lang="en-US" dirty="0"/>
          </a:p>
        </p:txBody>
      </p:sp>
      <p:sp>
        <p:nvSpPr>
          <p:cNvPr id="6" name="Slide Number Placeholder 5"/>
          <p:cNvSpPr>
            <a:spLocks noGrp="1"/>
          </p:cNvSpPr>
          <p:nvPr>
            <p:ph type="sldNum" sz="quarter" idx="4294967295"/>
          </p:nvPr>
        </p:nvSpPr>
        <p:spPr>
          <a:xfrm>
            <a:off x="8112188" y="6356350"/>
            <a:ext cx="640299" cy="365125"/>
          </a:xfrm>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3</a:t>
            </a:fld>
            <a:endParaRPr lang="en-US" dirty="0"/>
          </a:p>
        </p:txBody>
      </p:sp>
    </p:spTree>
    <p:extLst>
      <p:ext uri="{BB962C8B-B14F-4D97-AF65-F5344CB8AC3E}">
        <p14:creationId xmlns:p14="http://schemas.microsoft.com/office/powerpoint/2010/main" val="41363648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8305800" cy="4495800"/>
          </a:xfrm>
        </p:spPr>
        <p:txBody>
          <a:bodyPr>
            <a:normAutofit/>
          </a:bodyPr>
          <a:lstStyle/>
          <a:p>
            <a:r>
              <a:rPr lang="en-US" dirty="0">
                <a:solidFill>
                  <a:srgbClr val="000000"/>
                </a:solidFill>
              </a:rPr>
              <a:t>Self-determination depends on awareness of decisions to be made</a:t>
            </a:r>
          </a:p>
          <a:p>
            <a:r>
              <a:rPr lang="en-US" dirty="0">
                <a:solidFill>
                  <a:srgbClr val="000000"/>
                </a:solidFill>
              </a:rPr>
              <a:t>Patient’s ability to comprehend treatment options may be impaired by:</a:t>
            </a:r>
          </a:p>
          <a:p>
            <a:pPr lvl="1">
              <a:buFont typeface="Wingdings" charset="2"/>
              <a:buChar char="§"/>
            </a:pPr>
            <a:r>
              <a:rPr lang="en-US" sz="2000" dirty="0">
                <a:solidFill>
                  <a:srgbClr val="000000"/>
                </a:solidFill>
              </a:rPr>
              <a:t>Cognitive capacity</a:t>
            </a:r>
          </a:p>
          <a:p>
            <a:pPr lvl="1">
              <a:buFont typeface="Wingdings" charset="2"/>
              <a:buChar char="§"/>
            </a:pPr>
            <a:r>
              <a:rPr lang="en-US" sz="2000" dirty="0">
                <a:solidFill>
                  <a:srgbClr val="000000"/>
                </a:solidFill>
              </a:rPr>
              <a:t>Literacy, language proficiency, or educational level</a:t>
            </a:r>
          </a:p>
          <a:p>
            <a:pPr lvl="1">
              <a:buFont typeface="Wingdings" charset="2"/>
              <a:buChar char="§"/>
            </a:pPr>
            <a:r>
              <a:rPr lang="en-US" sz="2000" dirty="0">
                <a:solidFill>
                  <a:srgbClr val="000000"/>
                </a:solidFill>
              </a:rPr>
              <a:t>Visual or hearing impairment</a:t>
            </a:r>
          </a:p>
          <a:p>
            <a:pPr lvl="1">
              <a:buFont typeface="Wingdings" charset="2"/>
              <a:buChar char="§"/>
            </a:pPr>
            <a:r>
              <a:rPr lang="en-US" sz="2000" dirty="0">
                <a:solidFill>
                  <a:srgbClr val="000000"/>
                </a:solidFill>
              </a:rPr>
              <a:t>Anxiety in presence of health professionals</a:t>
            </a:r>
          </a:p>
          <a:p>
            <a:pPr lvl="1">
              <a:buFont typeface="Wingdings" charset="2"/>
              <a:buChar char="§"/>
            </a:pPr>
            <a:r>
              <a:rPr lang="en-US" sz="2000" dirty="0">
                <a:solidFill>
                  <a:srgbClr val="000000"/>
                </a:solidFill>
              </a:rPr>
              <a:t>Fear</a:t>
            </a:r>
          </a:p>
          <a:p>
            <a:r>
              <a:rPr lang="en-US" dirty="0">
                <a:solidFill>
                  <a:srgbClr val="000000"/>
                </a:solidFill>
              </a:rPr>
              <a:t>Important to assess patient’s understanding of treatment options and implications </a:t>
            </a:r>
          </a:p>
        </p:txBody>
      </p:sp>
      <p:sp>
        <p:nvSpPr>
          <p:cNvPr id="4" name="Slide Number Placeholder 3"/>
          <p:cNvSpPr>
            <a:spLocks noGrp="1"/>
          </p:cNvSpPr>
          <p:nvPr>
            <p:ph type="sldNum" sz="quarter" idx="12"/>
          </p:nvPr>
        </p:nvSpPr>
        <p:spPr/>
        <p:txBody>
          <a:bodyPr/>
          <a:lstStyle/>
          <a:p>
            <a:fld id="{7186C20C-379F-4C35-BCC9-488571B89636}" type="slidenum">
              <a:rPr lang="en-US" smtClean="0"/>
              <a:pPr/>
              <a:t>30</a:t>
            </a:fld>
            <a:endParaRPr lang="en-US"/>
          </a:p>
        </p:txBody>
      </p:sp>
      <p:sp>
        <p:nvSpPr>
          <p:cNvPr id="5" name="Title 6"/>
          <p:cNvSpPr>
            <a:spLocks noGrp="1"/>
          </p:cNvSpPr>
          <p:nvPr>
            <p:ph type="title"/>
          </p:nvPr>
        </p:nvSpPr>
        <p:spPr>
          <a:xfrm>
            <a:off x="533400" y="274638"/>
            <a:ext cx="8229600" cy="743592"/>
          </a:xfrm>
        </p:spPr>
        <p:txBody>
          <a:bodyPr/>
          <a:lstStyle/>
          <a:p>
            <a:r>
              <a:rPr lang="en-US" b="1" dirty="0"/>
              <a:t>Health Literacy</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1400" y="2362200"/>
            <a:ext cx="990600" cy="533400"/>
          </a:xfrm>
        </p:spPr>
        <p:txBody>
          <a:bodyPr/>
          <a:lstStyle/>
          <a:p>
            <a:pPr algn="ctr">
              <a:buNone/>
            </a:pPr>
            <a:r>
              <a:rPr lang="en-US" dirty="0">
                <a:solidFill>
                  <a:srgbClr val="C62D1D"/>
                </a:solidFill>
                <a:latin typeface="+mj-lt"/>
              </a:rPr>
              <a:t>Under</a:t>
            </a:r>
          </a:p>
        </p:txBody>
      </p:sp>
      <p:sp>
        <p:nvSpPr>
          <p:cNvPr id="4" name="Slide Number Placeholder 3"/>
          <p:cNvSpPr>
            <a:spLocks noGrp="1"/>
          </p:cNvSpPr>
          <p:nvPr>
            <p:ph type="sldNum" sz="quarter" idx="12"/>
          </p:nvPr>
        </p:nvSpPr>
        <p:spPr/>
        <p:txBody>
          <a:bodyPr/>
          <a:lstStyle/>
          <a:p>
            <a:fld id="{7186C20C-379F-4C35-BCC9-488571B89636}" type="slidenum">
              <a:rPr lang="en-US" smtClean="0"/>
              <a:pPr/>
              <a:t>31</a:t>
            </a:fld>
            <a:endParaRPr lang="en-US"/>
          </a:p>
        </p:txBody>
      </p:sp>
      <p:pic>
        <p:nvPicPr>
          <p:cNvPr id="1026" name="Picture 2" descr="C:\Documents and Settings\Margaret.Hegge\Local Settings\Temporary Internet Files\Content.IE5\37HL7KWI\MC900318880[1].wmf"/>
          <p:cNvPicPr>
            <a:picLocks noChangeAspect="1" noChangeArrowheads="1"/>
          </p:cNvPicPr>
          <p:nvPr/>
        </p:nvPicPr>
        <p:blipFill>
          <a:blip r:embed="rId3" cstate="print">
            <a:grayscl/>
          </a:blip>
          <a:srcRect/>
          <a:stretch>
            <a:fillRect/>
          </a:stretch>
        </p:blipFill>
        <p:spPr bwMode="auto">
          <a:xfrm>
            <a:off x="2057400" y="2209800"/>
            <a:ext cx="5410200" cy="3117675"/>
          </a:xfrm>
          <a:prstGeom prst="rect">
            <a:avLst/>
          </a:prstGeom>
          <a:noFill/>
        </p:spPr>
      </p:pic>
      <p:sp>
        <p:nvSpPr>
          <p:cNvPr id="5" name="TextBox 4"/>
          <p:cNvSpPr txBox="1"/>
          <p:nvPr/>
        </p:nvSpPr>
        <p:spPr>
          <a:xfrm>
            <a:off x="3276600" y="1167824"/>
            <a:ext cx="3193192" cy="523220"/>
          </a:xfrm>
          <a:prstGeom prst="rect">
            <a:avLst/>
          </a:prstGeom>
          <a:noFill/>
        </p:spPr>
        <p:txBody>
          <a:bodyPr wrap="square" rtlCol="0">
            <a:spAutoFit/>
          </a:bodyPr>
          <a:lstStyle/>
          <a:p>
            <a:pPr algn="ctr"/>
            <a:r>
              <a:rPr lang="en-US" sz="2800" dirty="0">
                <a:solidFill>
                  <a:srgbClr val="464653"/>
                </a:solidFill>
                <a:latin typeface="+mj-lt"/>
              </a:rPr>
              <a:t>Protection</a:t>
            </a:r>
          </a:p>
        </p:txBody>
      </p:sp>
      <p:sp>
        <p:nvSpPr>
          <p:cNvPr id="6" name="TextBox 5"/>
          <p:cNvSpPr txBox="1"/>
          <p:nvPr/>
        </p:nvSpPr>
        <p:spPr>
          <a:xfrm>
            <a:off x="381000" y="3048000"/>
            <a:ext cx="2667000" cy="523220"/>
          </a:xfrm>
          <a:prstGeom prst="rect">
            <a:avLst/>
          </a:prstGeom>
          <a:noFill/>
        </p:spPr>
        <p:txBody>
          <a:bodyPr wrap="square" rtlCol="0">
            <a:spAutoFit/>
          </a:bodyPr>
          <a:lstStyle/>
          <a:p>
            <a:r>
              <a:rPr lang="en-US" sz="2800" b="1" dirty="0">
                <a:solidFill>
                  <a:srgbClr val="464653"/>
                </a:solidFill>
                <a:latin typeface="+mj-lt"/>
              </a:rPr>
              <a:t>Paternalism</a:t>
            </a:r>
          </a:p>
        </p:txBody>
      </p:sp>
      <p:sp>
        <p:nvSpPr>
          <p:cNvPr id="7" name="TextBox 6"/>
          <p:cNvSpPr txBox="1"/>
          <p:nvPr/>
        </p:nvSpPr>
        <p:spPr>
          <a:xfrm>
            <a:off x="6858000" y="3048000"/>
            <a:ext cx="2514600" cy="523220"/>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latin typeface="+mj-lt"/>
              </a:rPr>
              <a:t> </a:t>
            </a:r>
            <a:r>
              <a:rPr lang="en-US" sz="2800" b="1" dirty="0">
                <a:solidFill>
                  <a:srgbClr val="464653"/>
                </a:solidFill>
                <a:latin typeface="+mj-lt"/>
              </a:rPr>
              <a:t>Negligence</a:t>
            </a:r>
          </a:p>
        </p:txBody>
      </p:sp>
      <p:sp>
        <p:nvSpPr>
          <p:cNvPr id="8" name="Title 6"/>
          <p:cNvSpPr>
            <a:spLocks noGrp="1"/>
          </p:cNvSpPr>
          <p:nvPr>
            <p:ph type="title"/>
          </p:nvPr>
        </p:nvSpPr>
        <p:spPr>
          <a:xfrm>
            <a:off x="609600" y="399408"/>
            <a:ext cx="8229600" cy="743592"/>
          </a:xfrm>
        </p:spPr>
        <p:txBody>
          <a:bodyPr/>
          <a:lstStyle/>
          <a:p>
            <a:r>
              <a:rPr lang="en-US" b="1" dirty="0"/>
              <a:t>Balance</a:t>
            </a:r>
            <a:endParaRPr lang="en-US" dirty="0"/>
          </a:p>
        </p:txBody>
      </p:sp>
      <p:sp>
        <p:nvSpPr>
          <p:cNvPr id="9" name="Content Placeholder 2"/>
          <p:cNvSpPr txBox="1">
            <a:spLocks/>
          </p:cNvSpPr>
          <p:nvPr/>
        </p:nvSpPr>
        <p:spPr>
          <a:xfrm>
            <a:off x="914400" y="2362200"/>
            <a:ext cx="990600" cy="533400"/>
          </a:xfrm>
          <a:prstGeom prst="rect">
            <a:avLst/>
          </a:prstGeom>
        </p:spPr>
        <p:txBody>
          <a:bodyPr vert="horz" lIns="91440" tIns="45720" rIns="91440" bIns="45720" rtlCol="0">
            <a:normAutofit/>
          </a:bodyPr>
          <a:lstStyle>
            <a:lvl1pPr marL="274320" indent="-274320" algn="l" defTabSz="457200" rtl="0" eaLnBrk="1" latinLnBrk="0" hangingPunct="1">
              <a:spcBef>
                <a:spcPct val="20000"/>
              </a:spcBef>
              <a:buClr>
                <a:srgbClr val="C62D1D"/>
              </a:buClr>
              <a:buSzPct val="70000"/>
              <a:buFont typeface="Wingdings" charset="2"/>
              <a:buChar char="§"/>
              <a:defRPr sz="2400" kern="1200">
                <a:solidFill>
                  <a:schemeClr val="tx1"/>
                </a:solidFill>
                <a:latin typeface="+mn-lt"/>
                <a:ea typeface="+mn-ea"/>
                <a:cs typeface="+mn-cs"/>
              </a:defRPr>
            </a:lvl1pPr>
            <a:lvl2pPr marL="640080" indent="-285750" algn="l" defTabSz="457200" rtl="0" eaLnBrk="1" latinLnBrk="0" hangingPunct="1">
              <a:spcBef>
                <a:spcPct val="20000"/>
              </a:spcBef>
              <a:buClr>
                <a:srgbClr val="C62D1D"/>
              </a:buClr>
              <a:buSzPct val="80000"/>
              <a:buFont typeface="Arial"/>
              <a:buChar char="•"/>
              <a:defRPr sz="2400" kern="1200">
                <a:solidFill>
                  <a:schemeClr val="tx1"/>
                </a:solidFill>
                <a:latin typeface="+mn-lt"/>
                <a:ea typeface="+mn-ea"/>
                <a:cs typeface="+mn-cs"/>
              </a:defRPr>
            </a:lvl2pPr>
            <a:lvl3pPr marL="868680" indent="-228600" algn="l" defTabSz="457200" rtl="0" eaLnBrk="1" latinLnBrk="0" hangingPunct="1">
              <a:spcBef>
                <a:spcPct val="20000"/>
              </a:spcBef>
              <a:buClr>
                <a:srgbClr val="4A4A4A"/>
              </a:buClr>
              <a:buSzPct val="50000"/>
              <a:buFont typeface="Wingdings" charset="2"/>
              <a:buChar char=""/>
              <a:defRPr sz="2000" kern="1200">
                <a:solidFill>
                  <a:schemeClr val="tx1"/>
                </a:solidFill>
                <a:latin typeface="+mn-lt"/>
                <a:ea typeface="+mn-ea"/>
                <a:cs typeface="+mn-cs"/>
              </a:defRPr>
            </a:lvl3pPr>
            <a:lvl4pPr marL="1097280" indent="-228600" algn="l" defTabSz="457200" rtl="0" eaLnBrk="1" latinLnBrk="0" hangingPunct="1">
              <a:spcBef>
                <a:spcPct val="20000"/>
              </a:spcBef>
              <a:buClr>
                <a:srgbClr val="4A4A4A"/>
              </a:buClr>
              <a:buSzPct val="60000"/>
              <a:buFont typeface="Courier New"/>
              <a:buChar char="o"/>
              <a:defRPr sz="2000" kern="1200">
                <a:solidFill>
                  <a:schemeClr val="tx1"/>
                </a:solidFill>
                <a:latin typeface="+mn-lt"/>
                <a:ea typeface="+mn-ea"/>
                <a:cs typeface="+mn-cs"/>
              </a:defRPr>
            </a:lvl4pPr>
            <a:lvl5pPr marL="1325880" indent="-228600" algn="l" defTabSz="457200" rtl="0" eaLnBrk="1" latinLnBrk="0" hangingPunct="1">
              <a:spcBef>
                <a:spcPct val="20000"/>
              </a:spcBef>
              <a:buClr>
                <a:srgbClr val="4A4A4A"/>
              </a:buClr>
              <a:buFont typeface="Lucida Grande"/>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None/>
            </a:pPr>
            <a:r>
              <a:rPr lang="en-US" dirty="0">
                <a:solidFill>
                  <a:srgbClr val="C62D1D"/>
                </a:solidFill>
                <a:latin typeface="+mj-lt"/>
              </a:rPr>
              <a:t>Over </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229600" cy="4423280"/>
          </a:xfrm>
        </p:spPr>
        <p:txBody>
          <a:bodyPr/>
          <a:lstStyle/>
          <a:p>
            <a:pPr marL="0" indent="0">
              <a:buNone/>
            </a:pPr>
            <a:r>
              <a:rPr lang="en-US" sz="2400" b="1" dirty="0">
                <a:solidFill>
                  <a:srgbClr val="464653"/>
                </a:solidFill>
                <a:latin typeface="+mj-lt"/>
              </a:rPr>
              <a:t>Nurses must live with their own conscience</a:t>
            </a:r>
          </a:p>
          <a:p>
            <a:pPr>
              <a:buFont typeface="Wingdings" panose="05000000000000000000" pitchFamily="2" charset="2"/>
              <a:buChar char="§"/>
            </a:pPr>
            <a:r>
              <a:rPr lang="en-US" dirty="0"/>
              <a:t>Adequate ethical justification for decisions and actions to sleep at night</a:t>
            </a:r>
          </a:p>
          <a:p>
            <a:pPr>
              <a:buFont typeface="Wingdings" panose="05000000000000000000" pitchFamily="2" charset="2"/>
              <a:buChar char="§"/>
            </a:pPr>
            <a:r>
              <a:rPr lang="en-US" dirty="0"/>
              <a:t>Principles can only go so far</a:t>
            </a:r>
          </a:p>
          <a:p>
            <a:pPr>
              <a:buFont typeface="Wingdings" panose="05000000000000000000" pitchFamily="2" charset="2"/>
              <a:buChar char="§"/>
            </a:pPr>
            <a:r>
              <a:rPr lang="en-US" dirty="0"/>
              <a:t>Clinical judgment is in the end situational, contextual and personal</a:t>
            </a:r>
          </a:p>
          <a:p>
            <a:pPr>
              <a:buFont typeface="Wingdings" panose="05000000000000000000" pitchFamily="2" charset="2"/>
              <a:buChar char="§"/>
            </a:pPr>
            <a:r>
              <a:rPr lang="en-US" dirty="0"/>
              <a:t>Ethical decisions always entail ambiguity and uncertainty</a:t>
            </a:r>
          </a:p>
        </p:txBody>
      </p:sp>
      <p:sp>
        <p:nvSpPr>
          <p:cNvPr id="4" name="Slide Number Placeholder 3"/>
          <p:cNvSpPr>
            <a:spLocks noGrp="1"/>
          </p:cNvSpPr>
          <p:nvPr>
            <p:ph type="sldNum" sz="quarter" idx="12"/>
          </p:nvPr>
        </p:nvSpPr>
        <p:spPr/>
        <p:txBody>
          <a:bodyPr/>
          <a:lstStyle/>
          <a:p>
            <a:fld id="{7186C20C-379F-4C35-BCC9-488571B89636}" type="slidenum">
              <a:rPr lang="en-US" smtClean="0"/>
              <a:pPr/>
              <a:t>32</a:t>
            </a:fld>
            <a:endParaRPr lang="en-US"/>
          </a:p>
        </p:txBody>
      </p:sp>
      <p:sp>
        <p:nvSpPr>
          <p:cNvPr id="5" name="Title 6"/>
          <p:cNvSpPr>
            <a:spLocks noGrp="1"/>
          </p:cNvSpPr>
          <p:nvPr>
            <p:ph type="title"/>
          </p:nvPr>
        </p:nvSpPr>
        <p:spPr>
          <a:xfrm>
            <a:off x="533400" y="274638"/>
            <a:ext cx="8229600" cy="743592"/>
          </a:xfrm>
        </p:spPr>
        <p:txBody>
          <a:bodyPr/>
          <a:lstStyle/>
          <a:p>
            <a:r>
              <a:rPr lang="en-US" b="1" dirty="0"/>
              <a:t>At the End of the Day…</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153400" cy="4114800"/>
          </a:xfrm>
        </p:spPr>
        <p:txBody>
          <a:bodyPr>
            <a:normAutofit/>
          </a:bodyPr>
          <a:lstStyle/>
          <a:p>
            <a:pPr marL="0" indent="0">
              <a:buNone/>
            </a:pPr>
            <a:r>
              <a:rPr lang="en-US" sz="2400" dirty="0">
                <a:solidFill>
                  <a:srgbClr val="464653"/>
                </a:solidFill>
                <a:latin typeface="+mj-lt"/>
              </a:rPr>
              <a:t>“Nurses may </a:t>
            </a:r>
            <a:r>
              <a:rPr lang="en-US" sz="2400" b="1" u="sng" dirty="0">
                <a:solidFill>
                  <a:srgbClr val="464653"/>
                </a:solidFill>
                <a:latin typeface="+mj-lt"/>
              </a:rPr>
              <a:t>not</a:t>
            </a:r>
            <a:r>
              <a:rPr lang="en-US" sz="2400" dirty="0">
                <a:solidFill>
                  <a:srgbClr val="464653"/>
                </a:solidFill>
                <a:latin typeface="+mj-lt"/>
              </a:rPr>
              <a:t> act with the sole intent to end life even though such actions may be motivated by compassion, respect for autonomy or quality of life considerations.”</a:t>
            </a:r>
            <a:endParaRPr lang="en-US" b="1" dirty="0">
              <a:solidFill>
                <a:srgbClr val="464653"/>
              </a:solidFill>
              <a:latin typeface="+mj-lt"/>
            </a:endParaRPr>
          </a:p>
          <a:p>
            <a:pPr>
              <a:buNone/>
            </a:pPr>
            <a:endParaRPr lang="en-US" dirty="0">
              <a:solidFill>
                <a:srgbClr val="464653"/>
              </a:solidFill>
              <a:latin typeface="+mj-lt"/>
            </a:endParaRPr>
          </a:p>
          <a:p>
            <a:pPr>
              <a:buNone/>
            </a:pPr>
            <a:r>
              <a:rPr lang="en-US" sz="2400" dirty="0">
                <a:solidFill>
                  <a:srgbClr val="C62D1D"/>
                </a:solidFill>
                <a:latin typeface="+mj-lt"/>
              </a:rPr>
              <a:t>Autonomy to accept, refuse, or terminate care:</a:t>
            </a:r>
          </a:p>
          <a:p>
            <a:r>
              <a:rPr lang="en-US" dirty="0">
                <a:solidFill>
                  <a:srgbClr val="464653"/>
                </a:solidFill>
              </a:rPr>
              <a:t>Foregoing nutrition and hydration</a:t>
            </a:r>
          </a:p>
          <a:p>
            <a:r>
              <a:rPr lang="en-US" dirty="0">
                <a:solidFill>
                  <a:srgbClr val="464653"/>
                </a:solidFill>
              </a:rPr>
              <a:t>Withholding or withdrawing life-sustaining treatment</a:t>
            </a:r>
          </a:p>
          <a:p>
            <a:r>
              <a:rPr lang="en-US" dirty="0">
                <a:solidFill>
                  <a:srgbClr val="464653"/>
                </a:solidFill>
              </a:rPr>
              <a:t>Honoring advance directives</a:t>
            </a:r>
          </a:p>
          <a:p>
            <a:endParaRPr lang="en-US" dirty="0"/>
          </a:p>
        </p:txBody>
      </p:sp>
      <p:sp>
        <p:nvSpPr>
          <p:cNvPr id="4" name="Slide Number Placeholder 3"/>
          <p:cNvSpPr>
            <a:spLocks noGrp="1"/>
          </p:cNvSpPr>
          <p:nvPr>
            <p:ph type="sldNum" sz="quarter" idx="12"/>
          </p:nvPr>
        </p:nvSpPr>
        <p:spPr/>
        <p:txBody>
          <a:bodyPr/>
          <a:lstStyle/>
          <a:p>
            <a:fld id="{7186C20C-379F-4C35-BCC9-488571B89636}" type="slidenum">
              <a:rPr lang="en-US" smtClean="0"/>
              <a:pPr/>
              <a:t>33</a:t>
            </a:fld>
            <a:endParaRPr lang="en-US"/>
          </a:p>
        </p:txBody>
      </p:sp>
      <p:sp>
        <p:nvSpPr>
          <p:cNvPr id="5" name="Title 6"/>
          <p:cNvSpPr>
            <a:spLocks noGrp="1"/>
          </p:cNvSpPr>
          <p:nvPr>
            <p:ph type="title"/>
          </p:nvPr>
        </p:nvSpPr>
        <p:spPr>
          <a:xfrm>
            <a:off x="457200" y="274638"/>
            <a:ext cx="8229600" cy="743592"/>
          </a:xfrm>
        </p:spPr>
        <p:txBody>
          <a:bodyPr/>
          <a:lstStyle/>
          <a:p>
            <a:r>
              <a:rPr lang="en-US" b="1" dirty="0"/>
              <a:t>Interpretive Statement 1.4</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8229600" cy="4937760"/>
          </a:xfrm>
        </p:spPr>
        <p:txBody>
          <a:bodyPr>
            <a:normAutofit/>
          </a:bodyPr>
          <a:lstStyle/>
          <a:p>
            <a:r>
              <a:rPr lang="en-US" sz="2400" dirty="0"/>
              <a:t>Nurse may administer medications with the</a:t>
            </a:r>
            <a:r>
              <a:rPr lang="en-US" sz="2400" i="1" dirty="0"/>
              <a:t> </a:t>
            </a:r>
            <a:r>
              <a:rPr lang="en-US" sz="2400" u="sng" dirty="0"/>
              <a:t>intent of reducing symptoms of dying</a:t>
            </a:r>
            <a:r>
              <a:rPr lang="en-US" sz="2400" dirty="0"/>
              <a:t>, even though the secondary impact may decrease respirations and perhaps hasten death</a:t>
            </a:r>
          </a:p>
          <a:p>
            <a:r>
              <a:rPr lang="en-US" sz="2400" dirty="0"/>
              <a:t>The nurse’s actions do not cause the death, the terminal illness causes the death</a:t>
            </a:r>
          </a:p>
        </p:txBody>
      </p:sp>
      <p:sp>
        <p:nvSpPr>
          <p:cNvPr id="4" name="Slide Number Placeholder 3"/>
          <p:cNvSpPr>
            <a:spLocks noGrp="1"/>
          </p:cNvSpPr>
          <p:nvPr>
            <p:ph type="sldNum" sz="quarter" idx="12"/>
          </p:nvPr>
        </p:nvSpPr>
        <p:spPr/>
        <p:txBody>
          <a:bodyPr/>
          <a:lstStyle/>
          <a:p>
            <a:fld id="{7186C20C-379F-4C35-BCC9-488571B89636}" type="slidenum">
              <a:rPr lang="en-US" smtClean="0"/>
              <a:pPr/>
              <a:t>34</a:t>
            </a:fld>
            <a:endParaRPr lang="en-US"/>
          </a:p>
        </p:txBody>
      </p:sp>
      <p:sp>
        <p:nvSpPr>
          <p:cNvPr id="5" name="Title 6"/>
          <p:cNvSpPr>
            <a:spLocks noGrp="1"/>
          </p:cNvSpPr>
          <p:nvPr>
            <p:ph type="title"/>
          </p:nvPr>
        </p:nvSpPr>
        <p:spPr>
          <a:xfrm>
            <a:off x="533400" y="304800"/>
            <a:ext cx="8229600" cy="743592"/>
          </a:xfrm>
        </p:spPr>
        <p:txBody>
          <a:bodyPr/>
          <a:lstStyle/>
          <a:p>
            <a:pPr marL="0" indent="0"/>
            <a:r>
              <a:rPr lang="en-US" b="1" dirty="0"/>
              <a:t>Doctrine of Double Effect</a:t>
            </a:r>
            <a:endParaRPr lang="en-US" dirty="0">
              <a:solidFill>
                <a:schemeClr val="tx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8229600" cy="3886200"/>
          </a:xfrm>
        </p:spPr>
        <p:txBody>
          <a:bodyPr>
            <a:normAutofit/>
          </a:bodyPr>
          <a:lstStyle/>
          <a:p>
            <a:pPr marL="0" indent="0">
              <a:buNone/>
            </a:pPr>
            <a:r>
              <a:rPr lang="en-US" sz="2600" dirty="0">
                <a:solidFill>
                  <a:srgbClr val="C62D1D"/>
                </a:solidFill>
                <a:latin typeface="+mj-lt"/>
              </a:rPr>
              <a:t>Interdisciplinary</a:t>
            </a:r>
          </a:p>
          <a:p>
            <a:r>
              <a:rPr lang="en-US" sz="2600" dirty="0">
                <a:solidFill>
                  <a:srgbClr val="464653"/>
                </a:solidFill>
              </a:rPr>
              <a:t>All colleagues, including unlicensed personnel</a:t>
            </a:r>
          </a:p>
          <a:p>
            <a:pPr marL="0" indent="0">
              <a:buNone/>
            </a:pPr>
            <a:r>
              <a:rPr lang="en-US" sz="2600" dirty="0">
                <a:solidFill>
                  <a:srgbClr val="C62D1D"/>
                </a:solidFill>
                <a:latin typeface="+mj-lt"/>
              </a:rPr>
              <a:t>Inter-professional</a:t>
            </a:r>
          </a:p>
          <a:p>
            <a:r>
              <a:rPr lang="en-US" sz="2600" dirty="0">
                <a:solidFill>
                  <a:srgbClr val="464653"/>
                </a:solidFill>
              </a:rPr>
              <a:t>All licensed colleagues (medicine, pharmacy, social workers, dieticians, PT, OT, RT, etc.)</a:t>
            </a:r>
          </a:p>
          <a:p>
            <a:pPr marL="0" indent="0">
              <a:buNone/>
            </a:pPr>
            <a:r>
              <a:rPr lang="en-US" sz="2600" dirty="0">
                <a:solidFill>
                  <a:srgbClr val="C62D1D"/>
                </a:solidFill>
                <a:latin typeface="+mj-lt"/>
              </a:rPr>
              <a:t>Trans-professional</a:t>
            </a:r>
          </a:p>
          <a:p>
            <a:r>
              <a:rPr lang="en-US" sz="2600" dirty="0">
                <a:solidFill>
                  <a:srgbClr val="464653"/>
                </a:solidFill>
              </a:rPr>
              <a:t>Licensed colleagues working together on a team across fields of expertise</a:t>
            </a:r>
          </a:p>
        </p:txBody>
      </p:sp>
      <p:sp>
        <p:nvSpPr>
          <p:cNvPr id="4" name="Slide Number Placeholder 3"/>
          <p:cNvSpPr>
            <a:spLocks noGrp="1"/>
          </p:cNvSpPr>
          <p:nvPr>
            <p:ph type="sldNum" sz="quarter" idx="12"/>
          </p:nvPr>
        </p:nvSpPr>
        <p:spPr/>
        <p:txBody>
          <a:bodyPr/>
          <a:lstStyle/>
          <a:p>
            <a:fld id="{7186C20C-379F-4C35-BCC9-488571B89636}" type="slidenum">
              <a:rPr lang="en-US" smtClean="0"/>
              <a:pPr/>
              <a:t>35</a:t>
            </a:fld>
            <a:endParaRPr lang="en-US"/>
          </a:p>
        </p:txBody>
      </p:sp>
      <p:sp>
        <p:nvSpPr>
          <p:cNvPr id="5" name="Title 6"/>
          <p:cNvSpPr>
            <a:spLocks noGrp="1"/>
          </p:cNvSpPr>
          <p:nvPr>
            <p:ph type="title"/>
          </p:nvPr>
        </p:nvSpPr>
        <p:spPr>
          <a:xfrm>
            <a:off x="533400" y="274638"/>
            <a:ext cx="8229600" cy="743592"/>
          </a:xfrm>
        </p:spPr>
        <p:txBody>
          <a:bodyPr/>
          <a:lstStyle/>
          <a:p>
            <a:pPr marL="0" indent="0"/>
            <a:r>
              <a:rPr lang="en-US" b="1" dirty="0"/>
              <a:t>1.5 Relationships With Colleagues and Others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8229600" cy="2057400"/>
          </a:xfrm>
        </p:spPr>
        <p:txBody>
          <a:bodyPr>
            <a:normAutofit/>
          </a:bodyPr>
          <a:lstStyle/>
          <a:p>
            <a:pPr>
              <a:buNone/>
            </a:pPr>
            <a:r>
              <a:rPr lang="en-US" sz="2600" dirty="0">
                <a:solidFill>
                  <a:srgbClr val="C62D1D"/>
                </a:solidFill>
                <a:latin typeface="+mj-lt"/>
              </a:rPr>
              <a:t>Cultivate civility, collaboration, and collegiality to ensure:</a:t>
            </a:r>
          </a:p>
          <a:p>
            <a:pPr>
              <a:buFont typeface="Wingdings" panose="05000000000000000000" pitchFamily="2" charset="2"/>
              <a:buChar char="§"/>
            </a:pPr>
            <a:r>
              <a:rPr lang="en-US" sz="2600" dirty="0"/>
              <a:t>Safe, quality patient care and outcomes</a:t>
            </a:r>
          </a:p>
          <a:p>
            <a:pPr>
              <a:buFont typeface="Wingdings" panose="05000000000000000000" pitchFamily="2" charset="2"/>
              <a:buChar char="§"/>
            </a:pPr>
            <a:r>
              <a:rPr lang="en-US" sz="2600" dirty="0"/>
              <a:t>Compassionate, transparent, effective health services</a:t>
            </a:r>
          </a:p>
          <a:p>
            <a:pPr>
              <a:buFont typeface="Wingdings" panose="05000000000000000000" pitchFamily="2" charset="2"/>
              <a:buChar char="§"/>
            </a:pPr>
            <a:r>
              <a:rPr lang="en-US" sz="2600" dirty="0"/>
              <a:t>A hospitable work environment</a:t>
            </a:r>
          </a:p>
          <a:p>
            <a:pPr marL="0" indent="0">
              <a:buNone/>
            </a:pPr>
            <a:endParaRPr lang="en-US" dirty="0"/>
          </a:p>
        </p:txBody>
      </p:sp>
      <p:sp>
        <p:nvSpPr>
          <p:cNvPr id="4" name="Slide Number Placeholder 3"/>
          <p:cNvSpPr>
            <a:spLocks noGrp="1"/>
          </p:cNvSpPr>
          <p:nvPr>
            <p:ph type="sldNum" sz="quarter" idx="12"/>
          </p:nvPr>
        </p:nvSpPr>
        <p:spPr/>
        <p:txBody>
          <a:bodyPr/>
          <a:lstStyle/>
          <a:p>
            <a:fld id="{7186C20C-379F-4C35-BCC9-488571B89636}" type="slidenum">
              <a:rPr lang="en-US" smtClean="0"/>
              <a:pPr/>
              <a:t>36</a:t>
            </a:fld>
            <a:endParaRPr lang="en-US"/>
          </a:p>
        </p:txBody>
      </p:sp>
      <p:sp>
        <p:nvSpPr>
          <p:cNvPr id="5" name="Title 6"/>
          <p:cNvSpPr>
            <a:spLocks noGrp="1"/>
          </p:cNvSpPr>
          <p:nvPr>
            <p:ph type="title"/>
          </p:nvPr>
        </p:nvSpPr>
        <p:spPr>
          <a:xfrm>
            <a:off x="609600" y="274638"/>
            <a:ext cx="8229600" cy="743592"/>
          </a:xfrm>
        </p:spPr>
        <p:txBody>
          <a:bodyPr/>
          <a:lstStyle/>
          <a:p>
            <a:r>
              <a:rPr lang="en-US" b="1" dirty="0"/>
              <a:t>Create a Culture of Respect</a:t>
            </a:r>
            <a:endParaRPr lang="en-US" dirty="0">
              <a:solidFill>
                <a:srgbClr val="1291D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8153400" cy="3200400"/>
          </a:xfrm>
        </p:spPr>
        <p:txBody>
          <a:bodyPr>
            <a:normAutofit lnSpcReduction="10000"/>
          </a:bodyPr>
          <a:lstStyle/>
          <a:p>
            <a:pPr marL="0" indent="0">
              <a:buNone/>
            </a:pPr>
            <a:r>
              <a:rPr lang="en-US" sz="2400" dirty="0">
                <a:solidFill>
                  <a:srgbClr val="464653"/>
                </a:solidFill>
                <a:latin typeface="+mj-lt"/>
              </a:rPr>
              <a:t>The nurse’s primary commitment is to the patient, whether an individual, family, group, community or population.</a:t>
            </a:r>
          </a:p>
          <a:p>
            <a:pPr marL="0" indent="0">
              <a:buNone/>
            </a:pPr>
            <a:endParaRPr lang="en-US" b="1" dirty="0">
              <a:solidFill>
                <a:srgbClr val="464653"/>
              </a:solidFill>
              <a:latin typeface="+mj-lt"/>
            </a:endParaRPr>
          </a:p>
          <a:p>
            <a:pPr marL="0" indent="0">
              <a:buNone/>
            </a:pPr>
            <a:r>
              <a:rPr lang="en-US" dirty="0">
                <a:solidFill>
                  <a:srgbClr val="C62D1D"/>
                </a:solidFill>
                <a:latin typeface="+mj-lt"/>
              </a:rPr>
              <a:t>Interpretive Statements</a:t>
            </a:r>
            <a:br>
              <a:rPr lang="en-US" dirty="0">
                <a:solidFill>
                  <a:srgbClr val="C62D1D"/>
                </a:solidFill>
                <a:latin typeface="+mj-lt"/>
              </a:rPr>
            </a:br>
            <a:r>
              <a:rPr lang="en-US" sz="2200" dirty="0">
                <a:solidFill>
                  <a:srgbClr val="C62D1D"/>
                </a:solidFill>
                <a:latin typeface="+mj-lt"/>
              </a:rPr>
              <a:t>2.1</a:t>
            </a:r>
            <a:r>
              <a:rPr lang="en-US" sz="2200" dirty="0">
                <a:solidFill>
                  <a:schemeClr val="tx2"/>
                </a:solidFill>
              </a:rPr>
              <a:t> </a:t>
            </a:r>
            <a:r>
              <a:rPr lang="en-US" sz="2200" dirty="0"/>
              <a:t>Primacy of the Patient’s Interests</a:t>
            </a:r>
          </a:p>
          <a:p>
            <a:pPr marL="0" indent="0">
              <a:buNone/>
            </a:pPr>
            <a:r>
              <a:rPr lang="en-US" sz="2200" dirty="0">
                <a:solidFill>
                  <a:srgbClr val="C62D1D"/>
                </a:solidFill>
                <a:latin typeface="+mj-lt"/>
              </a:rPr>
              <a:t>2.2</a:t>
            </a:r>
            <a:r>
              <a:rPr lang="en-US" sz="2200" dirty="0">
                <a:solidFill>
                  <a:schemeClr val="tx2"/>
                </a:solidFill>
              </a:rPr>
              <a:t> </a:t>
            </a:r>
            <a:r>
              <a:rPr lang="en-US" sz="2200" dirty="0">
                <a:solidFill>
                  <a:srgbClr val="000000"/>
                </a:solidFill>
              </a:rPr>
              <a:t>Conflict of Interest for Nurses</a:t>
            </a:r>
          </a:p>
          <a:p>
            <a:pPr marL="0" indent="0">
              <a:buNone/>
            </a:pPr>
            <a:r>
              <a:rPr lang="en-US" sz="2200" dirty="0">
                <a:solidFill>
                  <a:srgbClr val="C62D1D"/>
                </a:solidFill>
                <a:latin typeface="+mj-lt"/>
              </a:rPr>
              <a:t>2.3</a:t>
            </a:r>
            <a:r>
              <a:rPr lang="en-US" sz="2200" dirty="0"/>
              <a:t> Collaboration</a:t>
            </a:r>
          </a:p>
          <a:p>
            <a:pPr marL="0" indent="0">
              <a:buNone/>
            </a:pPr>
            <a:r>
              <a:rPr lang="en-US" sz="2200" dirty="0">
                <a:solidFill>
                  <a:srgbClr val="C62D1D"/>
                </a:solidFill>
                <a:latin typeface="+mj-lt"/>
              </a:rPr>
              <a:t>2.4</a:t>
            </a:r>
            <a:r>
              <a:rPr lang="en-US" sz="2200" dirty="0">
                <a:solidFill>
                  <a:schemeClr val="tx2"/>
                </a:solidFill>
              </a:rPr>
              <a:t> </a:t>
            </a:r>
            <a:r>
              <a:rPr lang="en-US" sz="2200" dirty="0">
                <a:solidFill>
                  <a:srgbClr val="000000"/>
                </a:solidFill>
              </a:rPr>
              <a:t>Professional Boundaries</a:t>
            </a:r>
          </a:p>
        </p:txBody>
      </p:sp>
      <p:sp>
        <p:nvSpPr>
          <p:cNvPr id="4" name="Slide Number Placeholder 3"/>
          <p:cNvSpPr>
            <a:spLocks noGrp="1"/>
          </p:cNvSpPr>
          <p:nvPr>
            <p:ph type="sldNum" sz="quarter" idx="12"/>
          </p:nvPr>
        </p:nvSpPr>
        <p:spPr/>
        <p:txBody>
          <a:bodyPr/>
          <a:lstStyle/>
          <a:p>
            <a:fld id="{7186C20C-379F-4C35-BCC9-488571B89636}" type="slidenum">
              <a:rPr lang="en-US" smtClean="0"/>
              <a:pPr/>
              <a:t>37</a:t>
            </a:fld>
            <a:endParaRPr lang="en-US"/>
          </a:p>
        </p:txBody>
      </p:sp>
      <p:sp>
        <p:nvSpPr>
          <p:cNvPr id="7" name="Title 6"/>
          <p:cNvSpPr txBox="1">
            <a:spLocks/>
          </p:cNvSpPr>
          <p:nvPr/>
        </p:nvSpPr>
        <p:spPr>
          <a:xfrm>
            <a:off x="609600" y="274638"/>
            <a:ext cx="8229600" cy="743592"/>
          </a:xfrm>
          <a:prstGeom prst="rect">
            <a:avLst/>
          </a:prstGeom>
        </p:spPr>
        <p:txBody>
          <a:bodyPr vert="horz" lIns="91440" tIns="45720" rIns="91440" bIns="45720" rtlCol="0" anchor="b">
            <a:norm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a:t>Provision 2</a:t>
            </a:r>
            <a:endParaRPr lang="en-US" dirty="0">
              <a:solidFill>
                <a:srgbClr val="1291D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8001000" cy="4419600"/>
          </a:xfrm>
        </p:spPr>
        <p:txBody>
          <a:bodyPr>
            <a:normAutofit/>
          </a:bodyPr>
          <a:lstStyle/>
          <a:p>
            <a:r>
              <a:rPr lang="en-US" sz="2400" dirty="0"/>
              <a:t>Engagement, trust, intimacy, presence</a:t>
            </a:r>
          </a:p>
          <a:p>
            <a:pPr lvl="1"/>
            <a:r>
              <a:rPr lang="en-US" sz="2000" dirty="0"/>
              <a:t>Based on covenant relationship, existential encounter, response to vulnerability</a:t>
            </a:r>
          </a:p>
          <a:p>
            <a:r>
              <a:rPr lang="en-US" sz="2400" dirty="0"/>
              <a:t>Respond in the here and now</a:t>
            </a:r>
          </a:p>
          <a:p>
            <a:pPr lvl="1"/>
            <a:r>
              <a:rPr lang="en-US" sz="2000" dirty="0"/>
              <a:t>Attentiveness</a:t>
            </a:r>
          </a:p>
          <a:p>
            <a:pPr lvl="1"/>
            <a:r>
              <a:rPr lang="en-US" sz="2000" dirty="0"/>
              <a:t>Responsibility</a:t>
            </a:r>
          </a:p>
          <a:p>
            <a:pPr lvl="1"/>
            <a:r>
              <a:rPr lang="en-US" sz="2000" dirty="0"/>
              <a:t>Competence</a:t>
            </a:r>
          </a:p>
          <a:p>
            <a:pPr lvl="1"/>
            <a:r>
              <a:rPr lang="en-US" sz="2000" dirty="0"/>
              <a:t>Responsiveness</a:t>
            </a:r>
          </a:p>
        </p:txBody>
      </p:sp>
      <p:sp>
        <p:nvSpPr>
          <p:cNvPr id="4" name="Slide Number Placeholder 3"/>
          <p:cNvSpPr>
            <a:spLocks noGrp="1"/>
          </p:cNvSpPr>
          <p:nvPr>
            <p:ph type="sldNum" sz="quarter" idx="12"/>
          </p:nvPr>
        </p:nvSpPr>
        <p:spPr/>
        <p:txBody>
          <a:bodyPr/>
          <a:lstStyle/>
          <a:p>
            <a:fld id="{7186C20C-379F-4C35-BCC9-488571B89636}" type="slidenum">
              <a:rPr lang="en-US" smtClean="0"/>
              <a:pPr/>
              <a:t>38</a:t>
            </a:fld>
            <a:endParaRPr lang="en-US"/>
          </a:p>
        </p:txBody>
      </p:sp>
      <p:sp>
        <p:nvSpPr>
          <p:cNvPr id="5" name="Title 6"/>
          <p:cNvSpPr>
            <a:spLocks noGrp="1"/>
          </p:cNvSpPr>
          <p:nvPr>
            <p:ph type="title"/>
          </p:nvPr>
        </p:nvSpPr>
        <p:spPr>
          <a:xfrm>
            <a:off x="609600" y="274638"/>
            <a:ext cx="8229600" cy="743592"/>
          </a:xfrm>
        </p:spPr>
        <p:txBody>
          <a:bodyPr/>
          <a:lstStyle/>
          <a:p>
            <a:r>
              <a:rPr lang="en-US" b="1" dirty="0"/>
              <a:t>2.1 Primacy of the Patient’s Interests</a:t>
            </a:r>
            <a:endParaRPr lang="en-US" dirty="0">
              <a:solidFill>
                <a:srgbClr val="1291D0"/>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315200" cy="4983163"/>
          </a:xfrm>
        </p:spPr>
        <p:txBody>
          <a:bodyPr>
            <a:normAutofit/>
          </a:bodyPr>
          <a:lstStyle/>
          <a:p>
            <a:r>
              <a:rPr lang="en-US" sz="2400" dirty="0"/>
              <a:t>Contextual variables shift</a:t>
            </a:r>
          </a:p>
          <a:p>
            <a:r>
              <a:rPr lang="en-US" sz="2400" dirty="0"/>
              <a:t>Decision-making never static or complete</a:t>
            </a:r>
          </a:p>
          <a:p>
            <a:r>
              <a:rPr lang="en-US" sz="2400" dirty="0"/>
              <a:t>Approach may be</a:t>
            </a:r>
          </a:p>
          <a:p>
            <a:pPr lvl="1"/>
            <a:r>
              <a:rPr lang="en-US" sz="2000" dirty="0"/>
              <a:t>Too broad/too narrow</a:t>
            </a:r>
          </a:p>
          <a:p>
            <a:pPr lvl="1"/>
            <a:r>
              <a:rPr lang="en-US" sz="2000" dirty="0"/>
              <a:t>Too hasty/too delayed</a:t>
            </a:r>
          </a:p>
          <a:p>
            <a:pPr lvl="1"/>
            <a:r>
              <a:rPr lang="en-US" sz="2000" dirty="0"/>
              <a:t>Too constrained/too flexible</a:t>
            </a:r>
          </a:p>
          <a:p>
            <a:pPr lvl="1"/>
            <a:r>
              <a:rPr lang="en-US" sz="2000" dirty="0"/>
              <a:t>Too conventional/too visionary</a:t>
            </a:r>
          </a:p>
          <a:p>
            <a:pPr lvl="1"/>
            <a:r>
              <a:rPr lang="en-US" sz="2000" dirty="0"/>
              <a:t>Too reductionist/too expansionist</a:t>
            </a:r>
          </a:p>
          <a:p>
            <a:pPr lvl="1"/>
            <a:r>
              <a:rPr lang="en-US" sz="2000" dirty="0"/>
              <a:t>Too technical/not caring enough</a:t>
            </a:r>
          </a:p>
          <a:p>
            <a:endParaRPr lang="en-US" dirty="0"/>
          </a:p>
          <a:p>
            <a:endParaRPr lang="en-US" dirty="0"/>
          </a:p>
        </p:txBody>
      </p:sp>
      <p:sp>
        <p:nvSpPr>
          <p:cNvPr id="4" name="Slide Number Placeholder 3"/>
          <p:cNvSpPr>
            <a:spLocks noGrp="1"/>
          </p:cNvSpPr>
          <p:nvPr>
            <p:ph type="sldNum" sz="quarter" idx="12"/>
          </p:nvPr>
        </p:nvSpPr>
        <p:spPr/>
        <p:txBody>
          <a:bodyPr/>
          <a:lstStyle/>
          <a:p>
            <a:fld id="{7186C20C-379F-4C35-BCC9-488571B89636}" type="slidenum">
              <a:rPr lang="en-US" smtClean="0"/>
              <a:pPr/>
              <a:t>39</a:t>
            </a:fld>
            <a:endParaRPr lang="en-US"/>
          </a:p>
        </p:txBody>
      </p:sp>
      <p:sp>
        <p:nvSpPr>
          <p:cNvPr id="5" name="Title 6"/>
          <p:cNvSpPr>
            <a:spLocks noGrp="1"/>
          </p:cNvSpPr>
          <p:nvPr>
            <p:ph type="title"/>
          </p:nvPr>
        </p:nvSpPr>
        <p:spPr>
          <a:xfrm>
            <a:off x="609600" y="274638"/>
            <a:ext cx="8229600" cy="743592"/>
          </a:xfrm>
        </p:spPr>
        <p:txBody>
          <a:bodyPr/>
          <a:lstStyle/>
          <a:p>
            <a:r>
              <a:rPr lang="en-US" b="1" dirty="0"/>
              <a:t>Anticipate Nuances</a:t>
            </a:r>
            <a:endParaRPr lang="en-US" dirty="0">
              <a:solidFill>
                <a:srgbClr val="1291D0"/>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b">
            <a:normAutofit/>
          </a:bodyPr>
          <a:lstStyle/>
          <a:p>
            <a:pPr lvl="1" algn="l" defTabSz="457200" rtl="0">
              <a:spcBef>
                <a:spcPct val="0"/>
              </a:spcBef>
            </a:pPr>
            <a:r>
              <a:rPr lang="en-US" sz="3200" b="1" dirty="0">
                <a:solidFill>
                  <a:srgbClr val="464653"/>
                </a:solidFill>
                <a:latin typeface="+mj-lt"/>
              </a:rPr>
              <a:t>Scope of Nursing Ethics</a:t>
            </a:r>
          </a:p>
        </p:txBody>
      </p:sp>
      <p:sp>
        <p:nvSpPr>
          <p:cNvPr id="3" name="Content Placeholder 2"/>
          <p:cNvSpPr>
            <a:spLocks noGrp="1"/>
          </p:cNvSpPr>
          <p:nvPr>
            <p:ph idx="1"/>
          </p:nvPr>
        </p:nvSpPr>
        <p:spPr/>
        <p:txBody>
          <a:bodyPr>
            <a:noAutofit/>
          </a:bodyPr>
          <a:lstStyle/>
          <a:p>
            <a:pPr marL="0" indent="0">
              <a:spcBef>
                <a:spcPts val="600"/>
              </a:spcBef>
              <a:buNone/>
            </a:pPr>
            <a:r>
              <a:rPr lang="en-US" sz="2000" dirty="0"/>
              <a:t>Unless separately referenced, all content comes from </a:t>
            </a:r>
            <a:r>
              <a:rPr lang="en-US" sz="2000" i="1" dirty="0"/>
              <a:t>ANA’s Code of Ethics for Nurses with Interpretive Statements, </a:t>
            </a:r>
            <a:r>
              <a:rPr lang="en-US" sz="2000" dirty="0"/>
              <a:t>2015 (“the Code”) OR Fowler, M. D.M. (2015). </a:t>
            </a:r>
            <a:r>
              <a:rPr lang="en-US" sz="2000" i="1" dirty="0"/>
              <a:t>Guide to the code of ethics for nurses: Development, application, and interpretation </a:t>
            </a:r>
            <a:r>
              <a:rPr lang="en-US" sz="2000" dirty="0"/>
              <a:t>(2</a:t>
            </a:r>
            <a:r>
              <a:rPr lang="en-US" sz="2000" baseline="30000" dirty="0"/>
              <a:t>nd</a:t>
            </a:r>
            <a:r>
              <a:rPr lang="en-US" sz="2000" dirty="0"/>
              <a:t> Ed.). Silver Spring, MD: American Nurses Association.</a:t>
            </a:r>
          </a:p>
          <a:p>
            <a:pPr marL="0" indent="0">
              <a:spcBef>
                <a:spcPts val="600"/>
              </a:spcBef>
              <a:buNone/>
            </a:pPr>
            <a:r>
              <a:rPr lang="en-US" sz="2000" i="1" dirty="0"/>
              <a:t>*All images are public domain under the Creative Commons license and were retrieved from http://</a:t>
            </a:r>
            <a:r>
              <a:rPr lang="en-US" sz="2000" i="1" dirty="0" err="1"/>
              <a:t>pixabay.com</a:t>
            </a:r>
            <a:r>
              <a:rPr lang="en-US" sz="2000" i="1" dirty="0"/>
              <a:t>/en/.</a:t>
            </a:r>
            <a:br>
              <a:rPr lang="en-US" sz="2000" dirty="0"/>
            </a:br>
            <a:endParaRPr lang="en-US" sz="2000" dirty="0"/>
          </a:p>
          <a:p>
            <a:pPr marL="731520" lvl="1" indent="0">
              <a:spcBef>
                <a:spcPts val="600"/>
              </a:spcBef>
              <a:buNone/>
            </a:pPr>
            <a:r>
              <a:rPr lang="en-US" sz="2000" dirty="0"/>
              <a:t>The question mark icon throughout indicates a discussion point or question to engage in dialogue.</a:t>
            </a:r>
          </a:p>
          <a:p>
            <a:pPr marL="0" indent="0">
              <a:buNone/>
            </a:pPr>
            <a:endParaRPr lang="en-US" sz="2000" dirty="0"/>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4</a:t>
            </a:fld>
            <a:endParaRPr lang="en-US" dirty="0"/>
          </a:p>
        </p:txBody>
      </p:sp>
      <p:pic>
        <p:nvPicPr>
          <p:cNvPr id="2" name="Picture 1" descr="QuestionMark_icon.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0600" y="3965198"/>
            <a:ext cx="525530" cy="525530"/>
          </a:xfrm>
          <a:prstGeom prst="rect">
            <a:avLst/>
          </a:prstGeom>
        </p:spPr>
      </p:pic>
    </p:spTree>
    <p:extLst>
      <p:ext uri="{BB962C8B-B14F-4D97-AF65-F5344CB8AC3E}">
        <p14:creationId xmlns:p14="http://schemas.microsoft.com/office/powerpoint/2010/main" val="337284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70052"/>
            <a:ext cx="7848600" cy="4423280"/>
          </a:xfrm>
        </p:spPr>
        <p:txBody>
          <a:bodyPr>
            <a:normAutofit/>
          </a:bodyPr>
          <a:lstStyle/>
          <a:p>
            <a:r>
              <a:rPr lang="en-US" sz="2400" dirty="0"/>
              <a:t>When patient interests collide with those of others (family members, physician), </a:t>
            </a:r>
            <a:r>
              <a:rPr lang="en-US" sz="2400" u="sng" dirty="0"/>
              <a:t>the nurse’s primary commitment is to the patient.</a:t>
            </a:r>
          </a:p>
          <a:p>
            <a:r>
              <a:rPr lang="en-US" sz="2400" dirty="0"/>
              <a:t>A nurse helps resolve such conflicts, so patient wishes may be honored.</a:t>
            </a:r>
          </a:p>
        </p:txBody>
      </p:sp>
      <p:sp>
        <p:nvSpPr>
          <p:cNvPr id="4" name="Slide Number Placeholder 3"/>
          <p:cNvSpPr>
            <a:spLocks noGrp="1"/>
          </p:cNvSpPr>
          <p:nvPr>
            <p:ph type="sldNum" sz="quarter" idx="12"/>
          </p:nvPr>
        </p:nvSpPr>
        <p:spPr/>
        <p:txBody>
          <a:bodyPr/>
          <a:lstStyle/>
          <a:p>
            <a:fld id="{7186C20C-379F-4C35-BCC9-488571B89636}" type="slidenum">
              <a:rPr lang="en-US" smtClean="0"/>
              <a:pPr/>
              <a:t>40</a:t>
            </a:fld>
            <a:endParaRPr lang="en-US"/>
          </a:p>
        </p:txBody>
      </p:sp>
      <p:sp>
        <p:nvSpPr>
          <p:cNvPr id="5" name="Title 6"/>
          <p:cNvSpPr>
            <a:spLocks noGrp="1"/>
          </p:cNvSpPr>
          <p:nvPr>
            <p:ph type="title"/>
          </p:nvPr>
        </p:nvSpPr>
        <p:spPr>
          <a:xfrm>
            <a:off x="609600" y="274638"/>
            <a:ext cx="8229600" cy="743592"/>
          </a:xfrm>
        </p:spPr>
        <p:txBody>
          <a:bodyPr/>
          <a:lstStyle/>
          <a:p>
            <a:r>
              <a:rPr lang="en-US" b="1" dirty="0"/>
              <a:t>Conflict Resolution</a:t>
            </a:r>
            <a:endParaRPr lang="en-US" dirty="0">
              <a:solidFill>
                <a:srgbClr val="1291D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7848600" cy="4937760"/>
          </a:xfrm>
        </p:spPr>
        <p:txBody>
          <a:bodyPr>
            <a:normAutofit/>
          </a:bodyPr>
          <a:lstStyle/>
          <a:p>
            <a:pPr marL="0" indent="0">
              <a:buNone/>
            </a:pPr>
            <a:r>
              <a:rPr lang="en-US" sz="2400" dirty="0">
                <a:solidFill>
                  <a:srgbClr val="C62D1D"/>
                </a:solidFill>
                <a:latin typeface="+mj-lt"/>
              </a:rPr>
              <a:t>If a nurse stands to gain personally from a clinical situation, a conflict of interest exists.</a:t>
            </a:r>
          </a:p>
          <a:p>
            <a:r>
              <a:rPr lang="en-US" sz="2000" dirty="0"/>
              <a:t>Disclosure of such a conflict to all involved is expected.</a:t>
            </a:r>
          </a:p>
          <a:p>
            <a:r>
              <a:rPr lang="en-US" sz="2000" dirty="0"/>
              <a:t>Professional integrity may be damaged if a nurse does not withdraw from a conflict of interest.</a:t>
            </a:r>
          </a:p>
        </p:txBody>
      </p:sp>
      <p:sp>
        <p:nvSpPr>
          <p:cNvPr id="4" name="Slide Number Placeholder 3"/>
          <p:cNvSpPr>
            <a:spLocks noGrp="1"/>
          </p:cNvSpPr>
          <p:nvPr>
            <p:ph type="sldNum" sz="quarter" idx="12"/>
          </p:nvPr>
        </p:nvSpPr>
        <p:spPr/>
        <p:txBody>
          <a:bodyPr/>
          <a:lstStyle/>
          <a:p>
            <a:fld id="{7186C20C-379F-4C35-BCC9-488571B89636}" type="slidenum">
              <a:rPr lang="en-US" smtClean="0"/>
              <a:pPr/>
              <a:t>41</a:t>
            </a:fld>
            <a:endParaRPr lang="en-US"/>
          </a:p>
        </p:txBody>
      </p:sp>
      <p:sp>
        <p:nvSpPr>
          <p:cNvPr id="5" name="Title 6"/>
          <p:cNvSpPr>
            <a:spLocks noGrp="1"/>
          </p:cNvSpPr>
          <p:nvPr>
            <p:ph type="title"/>
          </p:nvPr>
        </p:nvSpPr>
        <p:spPr>
          <a:xfrm>
            <a:off x="609600" y="274638"/>
            <a:ext cx="8229600" cy="743592"/>
          </a:xfrm>
        </p:spPr>
        <p:txBody>
          <a:bodyPr/>
          <a:lstStyle/>
          <a:p>
            <a:r>
              <a:rPr lang="en-US" b="1" dirty="0"/>
              <a:t>2.2 Conflict of Interest for Nurses</a:t>
            </a:r>
            <a:endParaRPr lang="en-US" dirty="0">
              <a:solidFill>
                <a:srgbClr val="1291D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1291D0"/>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186C20C-379F-4C35-BCC9-488571B89636}" type="slidenum">
              <a:rPr lang="en-US" smtClean="0"/>
              <a:pPr/>
              <a:t>42</a:t>
            </a:fld>
            <a:endParaRPr lang="en-US"/>
          </a:p>
        </p:txBody>
      </p:sp>
      <p:sp>
        <p:nvSpPr>
          <p:cNvPr id="3" name="Content Placeholder 2"/>
          <p:cNvSpPr>
            <a:spLocks noGrp="1"/>
          </p:cNvSpPr>
          <p:nvPr>
            <p:ph type="body" sz="quarter" idx="13"/>
          </p:nvPr>
        </p:nvSpPr>
        <p:spPr>
          <a:xfrm>
            <a:off x="645319" y="1676399"/>
            <a:ext cx="7843838" cy="4301597"/>
          </a:xfrm>
        </p:spPr>
        <p:txBody>
          <a:bodyPr/>
          <a:lstStyle/>
          <a:p>
            <a:pPr algn="ctr">
              <a:buNone/>
            </a:pPr>
            <a:br>
              <a:rPr lang="en-US" sz="2800" b="1" dirty="0">
                <a:solidFill>
                  <a:schemeClr val="bg1"/>
                </a:solidFill>
              </a:rPr>
            </a:br>
            <a:r>
              <a:rPr lang="en-US" sz="2800" b="1" dirty="0">
                <a:solidFill>
                  <a:schemeClr val="bg1"/>
                </a:solidFill>
                <a:latin typeface="+mn-lt"/>
              </a:rPr>
              <a:t>“There comes a point in analysis of every ethical dilemma when people finally know what is right and what is wrong, regardless of analytical reasoning.”</a:t>
            </a:r>
            <a:br>
              <a:rPr lang="en-US" sz="2800" b="1" dirty="0">
                <a:solidFill>
                  <a:schemeClr val="bg1"/>
                </a:solidFill>
                <a:latin typeface="+mn-lt"/>
              </a:rPr>
            </a:br>
            <a:r>
              <a:rPr lang="en-US" dirty="0">
                <a:solidFill>
                  <a:schemeClr val="bg1"/>
                </a:solidFill>
                <a:latin typeface="+mn-lt"/>
              </a:rPr>
              <a:t>-</a:t>
            </a:r>
            <a:r>
              <a:rPr lang="en-US" sz="1600" dirty="0">
                <a:solidFill>
                  <a:schemeClr val="bg1"/>
                </a:solidFill>
                <a:latin typeface="+mn-lt"/>
              </a:rPr>
              <a:t>George Annas, Law Professor</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7848600" cy="4937760"/>
          </a:xfrm>
        </p:spPr>
        <p:txBody>
          <a:bodyPr>
            <a:normAutofit/>
          </a:bodyPr>
          <a:lstStyle/>
          <a:p>
            <a:pPr marL="0" indent="0">
              <a:buNone/>
            </a:pPr>
            <a:r>
              <a:rPr lang="en-US" dirty="0"/>
              <a:t>Trust, respect, transparency</a:t>
            </a:r>
          </a:p>
          <a:p>
            <a:r>
              <a:rPr lang="en-US" dirty="0"/>
              <a:t>Voicing ethical opinion</a:t>
            </a:r>
          </a:p>
          <a:p>
            <a:r>
              <a:rPr lang="en-US" dirty="0"/>
              <a:t>Shared decision-making</a:t>
            </a:r>
          </a:p>
          <a:p>
            <a:r>
              <a:rPr lang="en-US" dirty="0"/>
              <a:t>“Community of moral discourse”</a:t>
            </a:r>
          </a:p>
          <a:p>
            <a:r>
              <a:rPr lang="en-US" dirty="0"/>
              <a:t>Equipping patients with the information, resources and courage to participate in mutual decision-making</a:t>
            </a:r>
          </a:p>
          <a:p>
            <a:r>
              <a:rPr lang="en-US" dirty="0"/>
              <a:t>Shared responsibility for outcomes</a:t>
            </a:r>
          </a:p>
        </p:txBody>
      </p:sp>
      <p:sp>
        <p:nvSpPr>
          <p:cNvPr id="4" name="Slide Number Placeholder 3"/>
          <p:cNvSpPr>
            <a:spLocks noGrp="1"/>
          </p:cNvSpPr>
          <p:nvPr>
            <p:ph type="sldNum" sz="quarter" idx="12"/>
          </p:nvPr>
        </p:nvSpPr>
        <p:spPr/>
        <p:txBody>
          <a:bodyPr/>
          <a:lstStyle/>
          <a:p>
            <a:fld id="{7186C20C-379F-4C35-BCC9-488571B89636}" type="slidenum">
              <a:rPr lang="en-US" smtClean="0"/>
              <a:pPr/>
              <a:t>43</a:t>
            </a:fld>
            <a:endParaRPr lang="en-US"/>
          </a:p>
        </p:txBody>
      </p:sp>
      <p:sp>
        <p:nvSpPr>
          <p:cNvPr id="5" name="Title 6"/>
          <p:cNvSpPr>
            <a:spLocks noGrp="1"/>
          </p:cNvSpPr>
          <p:nvPr>
            <p:ph type="title"/>
          </p:nvPr>
        </p:nvSpPr>
        <p:spPr>
          <a:xfrm>
            <a:off x="609600" y="274638"/>
            <a:ext cx="8229600" cy="743592"/>
          </a:xfrm>
        </p:spPr>
        <p:txBody>
          <a:bodyPr/>
          <a:lstStyle/>
          <a:p>
            <a:r>
              <a:rPr lang="en-US" b="1" dirty="0"/>
              <a:t>2.3 Collaboration</a:t>
            </a:r>
            <a:endParaRPr lang="en-US" dirty="0">
              <a:solidFill>
                <a:srgbClr val="1291D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7848600" cy="3505200"/>
          </a:xfrm>
        </p:spPr>
        <p:txBody>
          <a:bodyPr>
            <a:normAutofit/>
          </a:bodyPr>
          <a:lstStyle/>
          <a:p>
            <a:r>
              <a:rPr lang="en-US" sz="2400" dirty="0"/>
              <a:t>Intensely personal work with vulnerable patients may generate emotional attachments</a:t>
            </a:r>
          </a:p>
          <a:p>
            <a:pPr lvl="1"/>
            <a:r>
              <a:rPr lang="en-US" sz="2000" dirty="0"/>
              <a:t>Gifts generally not appropriate</a:t>
            </a:r>
          </a:p>
          <a:p>
            <a:r>
              <a:rPr lang="en-US" sz="2400" dirty="0"/>
              <a:t>Withdraw from problematic boundary situations with colleagues</a:t>
            </a:r>
          </a:p>
        </p:txBody>
      </p:sp>
      <p:sp>
        <p:nvSpPr>
          <p:cNvPr id="4" name="Slide Number Placeholder 3"/>
          <p:cNvSpPr>
            <a:spLocks noGrp="1"/>
          </p:cNvSpPr>
          <p:nvPr>
            <p:ph type="sldNum" sz="quarter" idx="12"/>
          </p:nvPr>
        </p:nvSpPr>
        <p:spPr/>
        <p:txBody>
          <a:bodyPr/>
          <a:lstStyle/>
          <a:p>
            <a:fld id="{7186C20C-379F-4C35-BCC9-488571B89636}" type="slidenum">
              <a:rPr lang="en-US" smtClean="0"/>
              <a:pPr/>
              <a:t>44</a:t>
            </a:fld>
            <a:endParaRPr lang="en-US"/>
          </a:p>
        </p:txBody>
      </p:sp>
      <p:sp>
        <p:nvSpPr>
          <p:cNvPr id="5" name="Title 6"/>
          <p:cNvSpPr>
            <a:spLocks noGrp="1"/>
          </p:cNvSpPr>
          <p:nvPr>
            <p:ph type="title"/>
          </p:nvPr>
        </p:nvSpPr>
        <p:spPr>
          <a:xfrm>
            <a:off x="609600" y="274638"/>
            <a:ext cx="7848600" cy="743592"/>
          </a:xfrm>
        </p:spPr>
        <p:txBody>
          <a:bodyPr/>
          <a:lstStyle/>
          <a:p>
            <a:r>
              <a:rPr lang="en-US" b="1" dirty="0"/>
              <a:t>2.4 Professional Boundaries</a:t>
            </a:r>
            <a:endParaRPr lang="en-US" dirty="0">
              <a:solidFill>
                <a:srgbClr val="1291D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30793"/>
            <a:ext cx="8176162" cy="838200"/>
          </a:xfrm>
        </p:spPr>
        <p:txBody>
          <a:bodyPr>
            <a:noAutofit/>
          </a:bodyPr>
          <a:lstStyle/>
          <a:p>
            <a:br>
              <a:rPr lang="en-US" sz="2400" dirty="0"/>
            </a:br>
            <a:br>
              <a:rPr lang="en-US" sz="2400" b="1" dirty="0"/>
            </a:br>
            <a:br>
              <a:rPr lang="en-US" sz="2400" b="1" dirty="0"/>
            </a:br>
            <a:br>
              <a:rPr lang="en-US" sz="2400" b="1" dirty="0"/>
            </a:br>
            <a:r>
              <a:rPr lang="en-US" sz="2400" dirty="0"/>
              <a:t>The nurse promotes, advocates for, and protects the rights, health, and safety of the patient.</a:t>
            </a:r>
          </a:p>
        </p:txBody>
      </p:sp>
      <p:sp>
        <p:nvSpPr>
          <p:cNvPr id="3" name="Content Placeholder 2"/>
          <p:cNvSpPr>
            <a:spLocks noGrp="1"/>
          </p:cNvSpPr>
          <p:nvPr>
            <p:ph idx="1"/>
          </p:nvPr>
        </p:nvSpPr>
        <p:spPr>
          <a:xfrm>
            <a:off x="685800" y="2209800"/>
            <a:ext cx="8305800" cy="3886200"/>
          </a:xfrm>
        </p:spPr>
        <p:txBody>
          <a:bodyPr>
            <a:normAutofit/>
          </a:bodyPr>
          <a:lstStyle/>
          <a:p>
            <a:pPr marL="0" indent="0">
              <a:buNone/>
            </a:pPr>
            <a:r>
              <a:rPr lang="en-US" dirty="0">
                <a:solidFill>
                  <a:srgbClr val="C62D1D"/>
                </a:solidFill>
                <a:latin typeface="+mj-lt"/>
              </a:rPr>
              <a:t>Interpretive Statements</a:t>
            </a:r>
          </a:p>
          <a:p>
            <a:pPr marL="0" indent="0">
              <a:buNone/>
            </a:pPr>
            <a:r>
              <a:rPr lang="en-US" sz="2200" dirty="0">
                <a:solidFill>
                  <a:srgbClr val="C62D1D"/>
                </a:solidFill>
                <a:latin typeface="+mj-lt"/>
              </a:rPr>
              <a:t>3.1</a:t>
            </a:r>
            <a:r>
              <a:rPr lang="en-US" sz="2200" dirty="0"/>
              <a:t> Protection of the Rights of Privacy and Confidentiality</a:t>
            </a:r>
          </a:p>
          <a:p>
            <a:pPr marL="0" indent="0">
              <a:buNone/>
            </a:pPr>
            <a:r>
              <a:rPr lang="en-US" sz="2200" dirty="0">
                <a:solidFill>
                  <a:srgbClr val="C62D1D"/>
                </a:solidFill>
                <a:latin typeface="+mj-lt"/>
              </a:rPr>
              <a:t>3.2</a:t>
            </a:r>
            <a:r>
              <a:rPr lang="en-US" sz="2200" dirty="0"/>
              <a:t> Protection of Human Participants in Research</a:t>
            </a:r>
          </a:p>
          <a:p>
            <a:pPr marL="0" indent="0">
              <a:buNone/>
            </a:pPr>
            <a:r>
              <a:rPr lang="en-US" sz="2200" dirty="0">
                <a:solidFill>
                  <a:srgbClr val="C62D1D"/>
                </a:solidFill>
                <a:latin typeface="+mj-lt"/>
              </a:rPr>
              <a:t>3.3</a:t>
            </a:r>
            <a:r>
              <a:rPr lang="en-US" sz="2200" dirty="0"/>
              <a:t> Performance Standards and Review Mechanisms</a:t>
            </a:r>
          </a:p>
          <a:p>
            <a:pPr marL="0" indent="0">
              <a:buNone/>
            </a:pPr>
            <a:r>
              <a:rPr lang="en-US" sz="2200" dirty="0">
                <a:solidFill>
                  <a:srgbClr val="C62D1D"/>
                </a:solidFill>
                <a:latin typeface="+mj-lt"/>
              </a:rPr>
              <a:t>3.4</a:t>
            </a:r>
            <a:r>
              <a:rPr lang="en-US" sz="2200" dirty="0">
                <a:solidFill>
                  <a:srgbClr val="C62D1D"/>
                </a:solidFill>
              </a:rPr>
              <a:t> </a:t>
            </a:r>
            <a:r>
              <a:rPr lang="en-US" sz="2200" dirty="0"/>
              <a:t>Professional Responsibility in Promoting a Culture of Safety</a:t>
            </a:r>
          </a:p>
          <a:p>
            <a:pPr marL="0" indent="0">
              <a:buNone/>
            </a:pPr>
            <a:r>
              <a:rPr lang="en-US" sz="2200" dirty="0">
                <a:solidFill>
                  <a:srgbClr val="C62D1D"/>
                </a:solidFill>
                <a:latin typeface="+mj-lt"/>
              </a:rPr>
              <a:t>3.5</a:t>
            </a:r>
            <a:r>
              <a:rPr lang="en-US" sz="2200" dirty="0"/>
              <a:t> Protection of Patient Health and Safety by Acting on 	Questionable Practice</a:t>
            </a:r>
          </a:p>
          <a:p>
            <a:pPr marL="0" indent="0">
              <a:buNone/>
            </a:pPr>
            <a:r>
              <a:rPr lang="en-US" sz="2200" dirty="0">
                <a:solidFill>
                  <a:srgbClr val="C62D1D"/>
                </a:solidFill>
                <a:latin typeface="+mj-lt"/>
              </a:rPr>
              <a:t>3.6</a:t>
            </a:r>
            <a:r>
              <a:rPr lang="en-US" sz="2200" dirty="0"/>
              <a:t> Patient Protection and Impaired Practice</a:t>
            </a:r>
          </a:p>
          <a:p>
            <a:endParaRPr lang="en-US" dirty="0"/>
          </a:p>
        </p:txBody>
      </p:sp>
      <p:sp>
        <p:nvSpPr>
          <p:cNvPr id="4" name="Slide Number Placeholder 3"/>
          <p:cNvSpPr>
            <a:spLocks noGrp="1"/>
          </p:cNvSpPr>
          <p:nvPr>
            <p:ph type="sldNum" sz="quarter" idx="12"/>
          </p:nvPr>
        </p:nvSpPr>
        <p:spPr/>
        <p:txBody>
          <a:bodyPr/>
          <a:lstStyle/>
          <a:p>
            <a:fld id="{7186C20C-379F-4C35-BCC9-488571B89636}" type="slidenum">
              <a:rPr lang="en-US" smtClean="0"/>
              <a:pPr/>
              <a:t>45</a:t>
            </a:fld>
            <a:endParaRPr lang="en-US"/>
          </a:p>
        </p:txBody>
      </p:sp>
      <p:sp>
        <p:nvSpPr>
          <p:cNvPr id="5" name="Title 6"/>
          <p:cNvSpPr txBox="1">
            <a:spLocks/>
          </p:cNvSpPr>
          <p:nvPr/>
        </p:nvSpPr>
        <p:spPr>
          <a:xfrm>
            <a:off x="609600" y="274638"/>
            <a:ext cx="8229600" cy="743592"/>
          </a:xfrm>
          <a:prstGeom prst="rect">
            <a:avLst/>
          </a:prstGeom>
        </p:spPr>
        <p:txBody>
          <a:bodyPr vert="horz" lIns="91440" tIns="45720" rIns="91440" bIns="45720" rtlCol="0" anchor="b">
            <a:norm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a:t>Provision 3</a:t>
            </a:r>
            <a:endParaRPr lang="en-US" dirty="0">
              <a:solidFill>
                <a:srgbClr val="1291D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5486400" cy="4267200"/>
          </a:xfrm>
        </p:spPr>
        <p:txBody>
          <a:bodyPr/>
          <a:lstStyle/>
          <a:p>
            <a:pPr marL="0" indent="0">
              <a:buNone/>
            </a:pPr>
            <a:r>
              <a:rPr lang="en-US" sz="2400" dirty="0">
                <a:solidFill>
                  <a:srgbClr val="464653"/>
                </a:solidFill>
                <a:latin typeface="+mj-lt"/>
              </a:rPr>
              <a:t>Policies and practices in an age of technology</a:t>
            </a:r>
          </a:p>
          <a:p>
            <a:r>
              <a:rPr lang="en-US" sz="2200" b="1" dirty="0"/>
              <a:t>HIPAA</a:t>
            </a:r>
            <a:r>
              <a:rPr lang="en-US" sz="2200" b="1" i="1" dirty="0"/>
              <a:t>:</a:t>
            </a:r>
            <a:r>
              <a:rPr lang="en-US" sz="2200" i="1" dirty="0"/>
              <a:t> </a:t>
            </a:r>
            <a:r>
              <a:rPr lang="en-US" sz="2200" dirty="0"/>
              <a:t>Adhere to federal and state regulations</a:t>
            </a:r>
          </a:p>
          <a:p>
            <a:r>
              <a:rPr lang="en-US" sz="2200" b="1" dirty="0"/>
              <a:t>Facebook</a:t>
            </a:r>
            <a:r>
              <a:rPr lang="en-US" sz="2200" b="1" i="1" dirty="0"/>
              <a:t>: </a:t>
            </a:r>
            <a:r>
              <a:rPr lang="en-US" sz="2200" dirty="0"/>
              <a:t>Completely off limits for patient photos or identifying information</a:t>
            </a:r>
          </a:p>
          <a:p>
            <a:r>
              <a:rPr lang="en-US" sz="2200" b="1" dirty="0"/>
              <a:t>Caring Bridge: </a:t>
            </a:r>
            <a:r>
              <a:rPr lang="en-US" sz="2200" dirty="0"/>
              <a:t>Patients decide, nurses should not engage </a:t>
            </a:r>
          </a:p>
          <a:p>
            <a:r>
              <a:rPr lang="en-US" sz="2200" b="1" dirty="0"/>
              <a:t>Electronic Health Records: </a:t>
            </a:r>
            <a:r>
              <a:rPr lang="en-US" sz="2200" dirty="0"/>
              <a:t>Only shared with those directly involved in care</a:t>
            </a:r>
          </a:p>
        </p:txBody>
      </p:sp>
      <p:sp>
        <p:nvSpPr>
          <p:cNvPr id="4" name="Slide Number Placeholder 3"/>
          <p:cNvSpPr>
            <a:spLocks noGrp="1"/>
          </p:cNvSpPr>
          <p:nvPr>
            <p:ph type="sldNum" sz="quarter" idx="12"/>
          </p:nvPr>
        </p:nvSpPr>
        <p:spPr/>
        <p:txBody>
          <a:bodyPr/>
          <a:lstStyle/>
          <a:p>
            <a:fld id="{7186C20C-379F-4C35-BCC9-488571B89636}" type="slidenum">
              <a:rPr lang="en-US" smtClean="0"/>
              <a:pPr/>
              <a:t>46</a:t>
            </a:fld>
            <a:endParaRPr lang="en-US"/>
          </a:p>
        </p:txBody>
      </p:sp>
      <p:pic>
        <p:nvPicPr>
          <p:cNvPr id="5122" name="Picture 2" descr="H:\Continuing Education Style and Materials\Images Audio Video\All Images\Pixabay_CCL_SM_F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2438400"/>
            <a:ext cx="2533240" cy="1828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itle 6"/>
          <p:cNvSpPr>
            <a:spLocks noGrp="1"/>
          </p:cNvSpPr>
          <p:nvPr>
            <p:ph type="title"/>
          </p:nvPr>
        </p:nvSpPr>
        <p:spPr>
          <a:xfrm>
            <a:off x="533400" y="350838"/>
            <a:ext cx="8229600" cy="1020762"/>
          </a:xfrm>
        </p:spPr>
        <p:txBody>
          <a:bodyPr>
            <a:normAutofit fontScale="90000"/>
          </a:bodyPr>
          <a:lstStyle/>
          <a:p>
            <a:r>
              <a:rPr lang="en-US" b="1" dirty="0"/>
              <a:t>3.1 Protection of the Rights of Privacy and Confidentiality</a:t>
            </a:r>
            <a:endParaRPr lang="en-US" dirty="0">
              <a:solidFill>
                <a:srgbClr val="1291D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39240"/>
            <a:ext cx="8229600" cy="3108960"/>
          </a:xfrm>
        </p:spPr>
        <p:txBody>
          <a:bodyPr>
            <a:normAutofit/>
          </a:bodyPr>
          <a:lstStyle/>
          <a:p>
            <a:r>
              <a:rPr lang="en-US" sz="2400" dirty="0"/>
              <a:t>Institutional Review Board (IRB) approval of relevant research proposal</a:t>
            </a:r>
          </a:p>
          <a:p>
            <a:r>
              <a:rPr lang="en-US" sz="2400" dirty="0"/>
              <a:t>Voluntary participation of participants</a:t>
            </a:r>
          </a:p>
          <a:p>
            <a:pPr lvl="1"/>
            <a:r>
              <a:rPr lang="en-US" sz="2000" dirty="0"/>
              <a:t>No coercion, deceit</a:t>
            </a:r>
          </a:p>
          <a:p>
            <a:r>
              <a:rPr lang="en-US" sz="2400" dirty="0"/>
              <a:t>Informed consent documented</a:t>
            </a:r>
          </a:p>
          <a:p>
            <a:r>
              <a:rPr lang="en-US" sz="2400" dirty="0"/>
              <a:t>Right to withdraw at any point with no untoward consequences</a:t>
            </a:r>
          </a:p>
        </p:txBody>
      </p:sp>
      <p:sp>
        <p:nvSpPr>
          <p:cNvPr id="4" name="Slide Number Placeholder 3"/>
          <p:cNvSpPr>
            <a:spLocks noGrp="1"/>
          </p:cNvSpPr>
          <p:nvPr>
            <p:ph type="sldNum" sz="quarter" idx="12"/>
          </p:nvPr>
        </p:nvSpPr>
        <p:spPr/>
        <p:txBody>
          <a:bodyPr/>
          <a:lstStyle/>
          <a:p>
            <a:fld id="{7186C20C-379F-4C35-BCC9-488571B89636}" type="slidenum">
              <a:rPr lang="en-US" smtClean="0"/>
              <a:pPr/>
              <a:t>47</a:t>
            </a:fld>
            <a:endParaRPr lang="en-US"/>
          </a:p>
        </p:txBody>
      </p:sp>
      <p:sp>
        <p:nvSpPr>
          <p:cNvPr id="5" name="Title 6"/>
          <p:cNvSpPr>
            <a:spLocks noGrp="1"/>
          </p:cNvSpPr>
          <p:nvPr>
            <p:ph type="title"/>
          </p:nvPr>
        </p:nvSpPr>
        <p:spPr>
          <a:xfrm>
            <a:off x="533400" y="350838"/>
            <a:ext cx="8229600" cy="1020762"/>
          </a:xfrm>
        </p:spPr>
        <p:txBody>
          <a:bodyPr>
            <a:normAutofit fontScale="90000"/>
          </a:bodyPr>
          <a:lstStyle/>
          <a:p>
            <a:r>
              <a:rPr lang="en-US" b="1" dirty="0"/>
              <a:t>3.2 Protection of Human Participants in Research</a:t>
            </a:r>
            <a:endParaRPr lang="en-US" dirty="0">
              <a:solidFill>
                <a:srgbClr val="1291D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8153400" cy="5105400"/>
          </a:xfrm>
        </p:spPr>
        <p:txBody>
          <a:bodyPr>
            <a:normAutofit/>
          </a:bodyPr>
          <a:lstStyle/>
          <a:p>
            <a:r>
              <a:rPr lang="en-US" sz="2400" dirty="0"/>
              <a:t>Fetuses and human embryos</a:t>
            </a:r>
          </a:p>
          <a:p>
            <a:r>
              <a:rPr lang="en-US" sz="2400" dirty="0"/>
              <a:t>Pregnant women</a:t>
            </a:r>
          </a:p>
          <a:p>
            <a:r>
              <a:rPr lang="en-US" sz="2400" dirty="0"/>
              <a:t>Children and minors</a:t>
            </a:r>
          </a:p>
          <a:p>
            <a:r>
              <a:rPr lang="en-US" sz="2400" dirty="0"/>
              <a:t>Cognitively impaired persons</a:t>
            </a:r>
          </a:p>
          <a:p>
            <a:r>
              <a:rPr lang="en-US" sz="2400" dirty="0"/>
              <a:t>Prisoners</a:t>
            </a:r>
          </a:p>
          <a:p>
            <a:r>
              <a:rPr lang="en-US" sz="2400" dirty="0"/>
              <a:t>Traumatized and comatose patients</a:t>
            </a:r>
          </a:p>
          <a:p>
            <a:r>
              <a:rPr lang="en-US" sz="2400" dirty="0"/>
              <a:t>Terminally ill patients</a:t>
            </a:r>
          </a:p>
          <a:p>
            <a:r>
              <a:rPr lang="en-US" sz="2400" dirty="0"/>
              <a:t>Elderly/aged persons</a:t>
            </a:r>
          </a:p>
          <a:p>
            <a:r>
              <a:rPr lang="en-US" sz="2400" dirty="0"/>
              <a:t>Economically or educationally disadvantaged persons</a:t>
            </a:r>
          </a:p>
          <a:p>
            <a:r>
              <a:rPr lang="en-US" sz="2400" dirty="0"/>
              <a:t>Underserved populations</a:t>
            </a:r>
          </a:p>
        </p:txBody>
      </p:sp>
      <p:sp>
        <p:nvSpPr>
          <p:cNvPr id="4" name="Slide Number Placeholder 3"/>
          <p:cNvSpPr>
            <a:spLocks noGrp="1"/>
          </p:cNvSpPr>
          <p:nvPr>
            <p:ph type="sldNum" sz="quarter" idx="12"/>
          </p:nvPr>
        </p:nvSpPr>
        <p:spPr/>
        <p:txBody>
          <a:bodyPr/>
          <a:lstStyle/>
          <a:p>
            <a:fld id="{7186C20C-379F-4C35-BCC9-488571B89636}" type="slidenum">
              <a:rPr lang="en-US" smtClean="0"/>
              <a:pPr/>
              <a:t>48</a:t>
            </a:fld>
            <a:endParaRPr lang="en-US"/>
          </a:p>
        </p:txBody>
      </p:sp>
      <p:sp>
        <p:nvSpPr>
          <p:cNvPr id="5" name="Title 6"/>
          <p:cNvSpPr>
            <a:spLocks noGrp="1"/>
          </p:cNvSpPr>
          <p:nvPr>
            <p:ph type="title"/>
          </p:nvPr>
        </p:nvSpPr>
        <p:spPr>
          <a:xfrm>
            <a:off x="609600" y="274638"/>
            <a:ext cx="8229600" cy="743592"/>
          </a:xfrm>
        </p:spPr>
        <p:txBody>
          <a:bodyPr/>
          <a:lstStyle/>
          <a:p>
            <a:r>
              <a:rPr lang="en-US" b="1" dirty="0"/>
              <a:t>Special Consideration for Vulnerable Subjects</a:t>
            </a:r>
            <a:endParaRPr lang="en-US" dirty="0">
              <a:solidFill>
                <a:srgbClr val="1291D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229600" cy="4191000"/>
          </a:xfrm>
        </p:spPr>
        <p:txBody>
          <a:bodyPr>
            <a:normAutofit/>
          </a:bodyPr>
          <a:lstStyle/>
          <a:p>
            <a:r>
              <a:rPr lang="en-US" sz="2400" dirty="0"/>
              <a:t>Demonstrate ongoing knowledge, skills, dispositions and integrity for competence in practice</a:t>
            </a:r>
          </a:p>
          <a:p>
            <a:r>
              <a:rPr lang="en-US" sz="2400" dirty="0"/>
              <a:t>Assume accountability for current, quality nursing practice according to national, state, and institutional standards</a:t>
            </a:r>
          </a:p>
        </p:txBody>
      </p:sp>
      <p:sp>
        <p:nvSpPr>
          <p:cNvPr id="4" name="Slide Number Placeholder 3"/>
          <p:cNvSpPr>
            <a:spLocks noGrp="1"/>
          </p:cNvSpPr>
          <p:nvPr>
            <p:ph type="sldNum" sz="quarter" idx="12"/>
          </p:nvPr>
        </p:nvSpPr>
        <p:spPr/>
        <p:txBody>
          <a:bodyPr/>
          <a:lstStyle/>
          <a:p>
            <a:fld id="{7186C20C-379F-4C35-BCC9-488571B89636}" type="slidenum">
              <a:rPr lang="en-US" smtClean="0"/>
              <a:pPr/>
              <a:t>49</a:t>
            </a:fld>
            <a:endParaRPr lang="en-US"/>
          </a:p>
        </p:txBody>
      </p:sp>
      <p:sp>
        <p:nvSpPr>
          <p:cNvPr id="5" name="Title 6"/>
          <p:cNvSpPr>
            <a:spLocks noGrp="1"/>
          </p:cNvSpPr>
          <p:nvPr>
            <p:ph type="title"/>
          </p:nvPr>
        </p:nvSpPr>
        <p:spPr>
          <a:xfrm>
            <a:off x="533400" y="350838"/>
            <a:ext cx="8229600" cy="1020762"/>
          </a:xfrm>
        </p:spPr>
        <p:txBody>
          <a:bodyPr>
            <a:normAutofit fontScale="90000"/>
          </a:bodyPr>
          <a:lstStyle/>
          <a:p>
            <a:r>
              <a:rPr lang="en-US" b="1" dirty="0"/>
              <a:t>3.3 Performance Standards and Review Mechanisms</a:t>
            </a:r>
            <a:endParaRPr lang="en-US" dirty="0">
              <a:solidFill>
                <a:srgbClr val="1291D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lvl="1" algn="l" defTabSz="457200" rtl="0">
              <a:spcBef>
                <a:spcPct val="0"/>
              </a:spcBef>
            </a:pPr>
            <a:r>
              <a:rPr lang="en-US" sz="3200" b="1" dirty="0">
                <a:solidFill>
                  <a:srgbClr val="4A4A4A"/>
                </a:solidFill>
                <a:latin typeface="+mj-lt"/>
              </a:rPr>
              <a:t>What Is Ethics?</a:t>
            </a:r>
            <a:endParaRPr lang="en-US" sz="3200" dirty="0">
              <a:solidFill>
                <a:srgbClr val="4A4A4A"/>
              </a:solidFill>
              <a:latin typeface="+mj-lt"/>
            </a:endParaRPr>
          </a:p>
        </p:txBody>
      </p:sp>
      <p:sp>
        <p:nvSpPr>
          <p:cNvPr id="3" name="Content Placeholder 2"/>
          <p:cNvSpPr>
            <a:spLocks noGrp="1"/>
          </p:cNvSpPr>
          <p:nvPr>
            <p:ph idx="1"/>
          </p:nvPr>
        </p:nvSpPr>
        <p:spPr>
          <a:xfrm>
            <a:off x="457200" y="1270052"/>
            <a:ext cx="5632185" cy="4423280"/>
          </a:xfrm>
        </p:spPr>
        <p:txBody>
          <a:bodyPr>
            <a:normAutofit/>
          </a:bodyPr>
          <a:lstStyle/>
          <a:p>
            <a:pPr marL="274320" lvl="1" indent="-274320">
              <a:buSzPct val="70000"/>
              <a:buFont typeface="Wingdings" charset="2"/>
              <a:buChar char="§"/>
            </a:pPr>
            <a:r>
              <a:rPr lang="en-US" dirty="0"/>
              <a:t>A specialized area of philosophy dating back to ancient Greece and earlier</a:t>
            </a:r>
          </a:p>
          <a:p>
            <a:pPr marL="502920" lvl="2" indent="-274320">
              <a:buClr>
                <a:srgbClr val="C62D1D"/>
              </a:buClr>
              <a:buSzPct val="70000"/>
              <a:buFont typeface="Wingdings" charset="2"/>
              <a:buChar char="§"/>
            </a:pPr>
            <a:r>
              <a:rPr lang="en-US" dirty="0"/>
              <a:t>Concepts of Hippocrates still inform today’s ethical issues.</a:t>
            </a:r>
            <a:br>
              <a:rPr lang="en-US" dirty="0"/>
            </a:br>
            <a:endParaRPr lang="en-US" dirty="0"/>
          </a:p>
          <a:p>
            <a:pPr marL="274320" lvl="1" indent="-274320">
              <a:buSzPct val="70000"/>
              <a:buFont typeface="Wingdings" charset="2"/>
              <a:buChar char="§"/>
            </a:pPr>
            <a:r>
              <a:rPr lang="en-US" dirty="0"/>
              <a:t>A systematic study of what is right and good measured against principles, virtues and core values of a profession.</a:t>
            </a:r>
          </a:p>
        </p:txBody>
      </p:sp>
      <p:pic>
        <p:nvPicPr>
          <p:cNvPr id="5" name="Picture 2" descr="H:\Continuing Education Style and Materials\Images Audio Video\All Images\relief-265516_1280_Pixabay_creative_commons_F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0150" y="1406136"/>
            <a:ext cx="2252960" cy="337944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Slide Number Placeholder 5"/>
          <p:cNvSpPr>
            <a:spLocks noGrp="1"/>
          </p:cNvSpPr>
          <p:nvPr>
            <p:ph type="sldNum" sz="quarter" idx="4294967295"/>
          </p:nvPr>
        </p:nvSpPr>
        <p:spPr>
          <a:xfrm>
            <a:off x="8112188" y="6356350"/>
            <a:ext cx="640299" cy="365125"/>
          </a:xfrm>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5</a:t>
            </a:fld>
            <a:endParaRPr lang="en-US" dirty="0"/>
          </a:p>
        </p:txBody>
      </p:sp>
    </p:spTree>
    <p:extLst>
      <p:ext uri="{BB962C8B-B14F-4D97-AF65-F5344CB8AC3E}">
        <p14:creationId xmlns:p14="http://schemas.microsoft.com/office/powerpoint/2010/main" val="12934175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7924800" cy="3657600"/>
          </a:xfrm>
        </p:spPr>
        <p:txBody>
          <a:bodyPr>
            <a:normAutofit/>
          </a:bodyPr>
          <a:lstStyle/>
          <a:p>
            <a:r>
              <a:rPr lang="en-US" sz="2400" dirty="0"/>
              <a:t>Avoid or reduce errors</a:t>
            </a:r>
          </a:p>
          <a:p>
            <a:r>
              <a:rPr lang="en-US" sz="2400" dirty="0"/>
              <a:t>Do not conceal errors</a:t>
            </a:r>
          </a:p>
          <a:p>
            <a:r>
              <a:rPr lang="en-US" sz="2400" dirty="0"/>
              <a:t>Correct or treat errors</a:t>
            </a:r>
          </a:p>
          <a:p>
            <a:r>
              <a:rPr lang="en-US" sz="2400" dirty="0"/>
              <a:t>Use chain of authority when reporting a problem</a:t>
            </a:r>
          </a:p>
          <a:p>
            <a:r>
              <a:rPr lang="en-US" sz="2400" dirty="0"/>
              <a:t>Provide timely responsive communication</a:t>
            </a:r>
          </a:p>
          <a:p>
            <a:r>
              <a:rPr lang="en-US" sz="2400" dirty="0"/>
              <a:t>Document</a:t>
            </a:r>
          </a:p>
        </p:txBody>
      </p:sp>
      <p:sp>
        <p:nvSpPr>
          <p:cNvPr id="4" name="Slide Number Placeholder 3"/>
          <p:cNvSpPr>
            <a:spLocks noGrp="1"/>
          </p:cNvSpPr>
          <p:nvPr>
            <p:ph type="sldNum" sz="quarter" idx="12"/>
          </p:nvPr>
        </p:nvSpPr>
        <p:spPr/>
        <p:txBody>
          <a:bodyPr/>
          <a:lstStyle/>
          <a:p>
            <a:fld id="{7186C20C-379F-4C35-BCC9-488571B89636}" type="slidenum">
              <a:rPr lang="en-US" smtClean="0"/>
              <a:pPr/>
              <a:t>50</a:t>
            </a:fld>
            <a:endParaRPr lang="en-US"/>
          </a:p>
        </p:txBody>
      </p:sp>
      <p:sp>
        <p:nvSpPr>
          <p:cNvPr id="5" name="Title 6"/>
          <p:cNvSpPr>
            <a:spLocks noGrp="1"/>
          </p:cNvSpPr>
          <p:nvPr>
            <p:ph type="title"/>
          </p:nvPr>
        </p:nvSpPr>
        <p:spPr>
          <a:xfrm>
            <a:off x="533400" y="350838"/>
            <a:ext cx="7924800" cy="1020762"/>
          </a:xfrm>
        </p:spPr>
        <p:txBody>
          <a:bodyPr>
            <a:normAutofit fontScale="90000"/>
          </a:bodyPr>
          <a:lstStyle/>
          <a:p>
            <a:r>
              <a:rPr lang="en-US" b="1" dirty="0"/>
              <a:t>3.4 Professional Responsibility in Promoting a Culture of Safety</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229600" cy="838200"/>
          </a:xfrm>
        </p:spPr>
        <p:txBody>
          <a:bodyPr>
            <a:normAutofit/>
          </a:bodyPr>
          <a:lstStyle/>
          <a:p>
            <a:pPr marL="0" indent="0">
              <a:buNone/>
            </a:pPr>
            <a:r>
              <a:rPr lang="en-US" sz="2400" dirty="0">
                <a:latin typeface="+mj-lt"/>
              </a:rPr>
              <a:t>If a nurse observes a violation of law, policy, or ethical standards that could jeopardize patient safety…</a:t>
            </a:r>
          </a:p>
        </p:txBody>
      </p:sp>
      <p:sp>
        <p:nvSpPr>
          <p:cNvPr id="4" name="Slide Number Placeholder 3"/>
          <p:cNvSpPr>
            <a:spLocks noGrp="1"/>
          </p:cNvSpPr>
          <p:nvPr>
            <p:ph type="sldNum" sz="quarter" idx="12"/>
          </p:nvPr>
        </p:nvSpPr>
        <p:spPr/>
        <p:txBody>
          <a:bodyPr/>
          <a:lstStyle/>
          <a:p>
            <a:fld id="{7186C20C-379F-4C35-BCC9-488571B89636}" type="slidenum">
              <a:rPr lang="en-US" smtClean="0"/>
              <a:pPr/>
              <a:t>51</a:t>
            </a:fld>
            <a:endParaRPr lang="en-US"/>
          </a:p>
        </p:txBody>
      </p:sp>
      <p:sp>
        <p:nvSpPr>
          <p:cNvPr id="5" name="Title 6"/>
          <p:cNvSpPr>
            <a:spLocks noGrp="1"/>
          </p:cNvSpPr>
          <p:nvPr>
            <p:ph type="title"/>
          </p:nvPr>
        </p:nvSpPr>
        <p:spPr>
          <a:xfrm>
            <a:off x="533400" y="274638"/>
            <a:ext cx="8229600" cy="1096962"/>
          </a:xfrm>
        </p:spPr>
        <p:txBody>
          <a:bodyPr/>
          <a:lstStyle/>
          <a:p>
            <a:r>
              <a:rPr lang="en-US" b="1" dirty="0"/>
              <a:t>3.5 Protection of Patient Health and Safety by Acting on Questionable Practice</a:t>
            </a:r>
            <a:endParaRPr lang="en-US" dirty="0">
              <a:solidFill>
                <a:srgbClr val="1291D0"/>
              </a:solidFill>
            </a:endParaRPr>
          </a:p>
        </p:txBody>
      </p:sp>
      <p:sp>
        <p:nvSpPr>
          <p:cNvPr id="7" name="Content Placeholder 2"/>
          <p:cNvSpPr txBox="1">
            <a:spLocks/>
          </p:cNvSpPr>
          <p:nvPr/>
        </p:nvSpPr>
        <p:spPr>
          <a:xfrm>
            <a:off x="1295400" y="2590800"/>
            <a:ext cx="7315200" cy="2133600"/>
          </a:xfrm>
          <a:prstGeom prst="rect">
            <a:avLst/>
          </a:prstGeom>
        </p:spPr>
        <p:txBody>
          <a:bodyPr vert="horz" lIns="91440" tIns="45720" rIns="91440" bIns="45720" rtlCol="0">
            <a:normAutofit/>
          </a:bodyPr>
          <a:lstStyle>
            <a:lvl1pPr marL="274320" indent="-274320" algn="l" defTabSz="457200" rtl="0" eaLnBrk="1" latinLnBrk="0" hangingPunct="1">
              <a:spcBef>
                <a:spcPct val="20000"/>
              </a:spcBef>
              <a:buClr>
                <a:srgbClr val="C62D1D"/>
              </a:buClr>
              <a:buSzPct val="70000"/>
              <a:buFont typeface="Wingdings" charset="2"/>
              <a:buChar char="§"/>
              <a:defRPr sz="2400" kern="1200">
                <a:solidFill>
                  <a:schemeClr val="tx1"/>
                </a:solidFill>
                <a:latin typeface="+mn-lt"/>
                <a:ea typeface="+mn-ea"/>
                <a:cs typeface="+mn-cs"/>
              </a:defRPr>
            </a:lvl1pPr>
            <a:lvl2pPr marL="640080" indent="-285750" algn="l" defTabSz="457200" rtl="0" eaLnBrk="1" latinLnBrk="0" hangingPunct="1">
              <a:spcBef>
                <a:spcPct val="20000"/>
              </a:spcBef>
              <a:buClr>
                <a:srgbClr val="C62D1D"/>
              </a:buClr>
              <a:buSzPct val="80000"/>
              <a:buFont typeface="Arial"/>
              <a:buChar char="•"/>
              <a:defRPr sz="2400" kern="1200">
                <a:solidFill>
                  <a:schemeClr val="tx1"/>
                </a:solidFill>
                <a:latin typeface="+mn-lt"/>
                <a:ea typeface="+mn-ea"/>
                <a:cs typeface="+mn-cs"/>
              </a:defRPr>
            </a:lvl2pPr>
            <a:lvl3pPr marL="868680" indent="-228600" algn="l" defTabSz="457200" rtl="0" eaLnBrk="1" latinLnBrk="0" hangingPunct="1">
              <a:spcBef>
                <a:spcPct val="20000"/>
              </a:spcBef>
              <a:buClr>
                <a:srgbClr val="4A4A4A"/>
              </a:buClr>
              <a:buSzPct val="50000"/>
              <a:buFont typeface="Wingdings" charset="2"/>
              <a:buChar char=""/>
              <a:defRPr sz="2000" kern="1200">
                <a:solidFill>
                  <a:schemeClr val="tx1"/>
                </a:solidFill>
                <a:latin typeface="+mn-lt"/>
                <a:ea typeface="+mn-ea"/>
                <a:cs typeface="+mn-cs"/>
              </a:defRPr>
            </a:lvl3pPr>
            <a:lvl4pPr marL="1097280" indent="-228600" algn="l" defTabSz="457200" rtl="0" eaLnBrk="1" latinLnBrk="0" hangingPunct="1">
              <a:spcBef>
                <a:spcPct val="20000"/>
              </a:spcBef>
              <a:buClr>
                <a:srgbClr val="4A4A4A"/>
              </a:buClr>
              <a:buSzPct val="60000"/>
              <a:buFont typeface="Courier New"/>
              <a:buChar char="o"/>
              <a:defRPr sz="2000" kern="1200">
                <a:solidFill>
                  <a:schemeClr val="tx1"/>
                </a:solidFill>
                <a:latin typeface="+mn-lt"/>
                <a:ea typeface="+mn-ea"/>
                <a:cs typeface="+mn-cs"/>
              </a:defRPr>
            </a:lvl4pPr>
            <a:lvl5pPr marL="1325880" indent="-228600" algn="l" defTabSz="457200" rtl="0" eaLnBrk="1" latinLnBrk="0" hangingPunct="1">
              <a:spcBef>
                <a:spcPct val="20000"/>
              </a:spcBef>
              <a:buClr>
                <a:srgbClr val="4A4A4A"/>
              </a:buClr>
              <a:buFont typeface="Lucida Grande"/>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What guidance does the Code provide?</a:t>
            </a:r>
          </a:p>
          <a:p>
            <a:r>
              <a:rPr lang="en-US" dirty="0"/>
              <a:t>What ANA position papers provide additional guidance?</a:t>
            </a:r>
          </a:p>
          <a:p>
            <a:r>
              <a:rPr lang="en-US" dirty="0"/>
              <a:t>What other policies or procedures need to be followed?</a:t>
            </a:r>
          </a:p>
        </p:txBody>
      </p:sp>
      <p:pic>
        <p:nvPicPr>
          <p:cNvPr id="8" name="Picture 7" descr="QuestionMark_icon.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470" y="2667000"/>
            <a:ext cx="525530" cy="525530"/>
          </a:xfrm>
          <a:prstGeom prst="rect">
            <a:avLst/>
          </a:prstGeom>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1720"/>
            <a:ext cx="8229600" cy="4423280"/>
          </a:xfrm>
        </p:spPr>
        <p:txBody>
          <a:bodyPr>
            <a:normAutofit/>
          </a:bodyPr>
          <a:lstStyle/>
          <a:p>
            <a:pPr marL="0" indent="0">
              <a:buNone/>
            </a:pPr>
            <a:r>
              <a:rPr lang="en-US" dirty="0">
                <a:solidFill>
                  <a:srgbClr val="464653"/>
                </a:solidFill>
                <a:latin typeface="+mj-lt"/>
              </a:rPr>
              <a:t>When impaired practice is suspected, patient safety may be jeopardized</a:t>
            </a:r>
          </a:p>
          <a:p>
            <a:pPr>
              <a:buFont typeface="Wingdings" panose="05000000000000000000" pitchFamily="2" charset="2"/>
              <a:buChar char="§"/>
            </a:pPr>
            <a:r>
              <a:rPr lang="en-US" dirty="0"/>
              <a:t>Identify colleagues whose practice may be impaired or who are placing patients at risk</a:t>
            </a:r>
          </a:p>
          <a:p>
            <a:pPr>
              <a:buFont typeface="Wingdings" panose="05000000000000000000" pitchFamily="2" charset="2"/>
              <a:buChar char="§"/>
            </a:pPr>
            <a:r>
              <a:rPr lang="en-US" dirty="0"/>
              <a:t>Follow chain of authority with compassion and caring so remediation and recovery may follow</a:t>
            </a:r>
          </a:p>
          <a:p>
            <a:pPr>
              <a:buFont typeface="Wingdings" panose="05000000000000000000" pitchFamily="2" charset="2"/>
              <a:buChar char="§"/>
            </a:pPr>
            <a:r>
              <a:rPr lang="en-US" dirty="0"/>
              <a:t>Access employee assistance program for help</a:t>
            </a:r>
          </a:p>
        </p:txBody>
      </p:sp>
      <p:sp>
        <p:nvSpPr>
          <p:cNvPr id="4" name="Slide Number Placeholder 3"/>
          <p:cNvSpPr>
            <a:spLocks noGrp="1"/>
          </p:cNvSpPr>
          <p:nvPr>
            <p:ph type="sldNum" sz="quarter" idx="12"/>
          </p:nvPr>
        </p:nvSpPr>
        <p:spPr/>
        <p:txBody>
          <a:bodyPr/>
          <a:lstStyle/>
          <a:p>
            <a:fld id="{7186C20C-379F-4C35-BCC9-488571B89636}" type="slidenum">
              <a:rPr lang="en-US" smtClean="0"/>
              <a:pPr/>
              <a:t>52</a:t>
            </a:fld>
            <a:endParaRPr lang="en-US"/>
          </a:p>
        </p:txBody>
      </p:sp>
      <p:sp>
        <p:nvSpPr>
          <p:cNvPr id="5" name="Title 6"/>
          <p:cNvSpPr>
            <a:spLocks noGrp="1"/>
          </p:cNvSpPr>
          <p:nvPr>
            <p:ph type="title"/>
          </p:nvPr>
        </p:nvSpPr>
        <p:spPr>
          <a:xfrm>
            <a:off x="609600" y="296306"/>
            <a:ext cx="8229600" cy="743592"/>
          </a:xfrm>
        </p:spPr>
        <p:txBody>
          <a:bodyPr/>
          <a:lstStyle/>
          <a:p>
            <a:r>
              <a:rPr lang="en-US" b="1" dirty="0"/>
              <a:t>3.6 Patient Protection and Impaired Practice</a:t>
            </a:r>
            <a:endParaRPr lang="en-US" dirty="0">
              <a:solidFill>
                <a:srgbClr val="1291D0"/>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186C20C-379F-4C35-BCC9-488571B89636}" type="slidenum">
              <a:rPr lang="en-US" smtClean="0"/>
              <a:pPr/>
              <a:t>53</a:t>
            </a:fld>
            <a:endParaRPr lang="en-US"/>
          </a:p>
        </p:txBody>
      </p:sp>
      <p:sp>
        <p:nvSpPr>
          <p:cNvPr id="2" name="Text Placeholder 1"/>
          <p:cNvSpPr>
            <a:spLocks noGrp="1"/>
          </p:cNvSpPr>
          <p:nvPr>
            <p:ph type="body" sz="quarter" idx="13"/>
          </p:nvPr>
        </p:nvSpPr>
        <p:spPr>
          <a:xfrm>
            <a:off x="690562" y="4800600"/>
            <a:ext cx="7843838" cy="872596"/>
          </a:xfrm>
        </p:spPr>
        <p:txBody>
          <a:bodyPr/>
          <a:lstStyle/>
          <a:p>
            <a:pPr algn="ctr"/>
            <a:r>
              <a:rPr lang="en-US" dirty="0"/>
              <a:t>What Will Guide Your Moral Compass?</a:t>
            </a:r>
          </a:p>
        </p:txBody>
      </p:sp>
      <p:pic>
        <p:nvPicPr>
          <p:cNvPr id="4098" name="Picture 2" descr="H:\Continuing Education Style and Materials\Images Audio Video\All Images\Pixabay_CCL_compass_F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545" y="1679903"/>
            <a:ext cx="5439484" cy="29362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7469072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lvl="1" algn="l" defTabSz="457200" rtl="0">
              <a:spcBef>
                <a:spcPct val="0"/>
              </a:spcBef>
            </a:pPr>
            <a:r>
              <a:rPr lang="en-US" sz="3200" b="1" dirty="0">
                <a:solidFill>
                  <a:srgbClr val="4A4A4A"/>
                </a:solidFill>
                <a:latin typeface="+mj-lt"/>
              </a:rPr>
              <a:t>Scope of Nursing Ethics</a:t>
            </a:r>
          </a:p>
        </p:txBody>
      </p:sp>
      <p:sp>
        <p:nvSpPr>
          <p:cNvPr id="3" name="Content Placeholder 2"/>
          <p:cNvSpPr>
            <a:spLocks noGrp="1"/>
          </p:cNvSpPr>
          <p:nvPr>
            <p:ph idx="1"/>
          </p:nvPr>
        </p:nvSpPr>
        <p:spPr>
          <a:xfrm>
            <a:off x="533400" y="1270052"/>
            <a:ext cx="8229600" cy="4423280"/>
          </a:xfrm>
        </p:spPr>
        <p:txBody>
          <a:bodyPr>
            <a:noAutofit/>
          </a:bodyPr>
          <a:lstStyle/>
          <a:p>
            <a:pPr marL="0" indent="0">
              <a:buNone/>
            </a:pPr>
            <a:r>
              <a:rPr lang="en-US" sz="2400" dirty="0">
                <a:solidFill>
                  <a:srgbClr val="4A4A4A"/>
                </a:solidFill>
                <a:latin typeface="+mj-lt"/>
              </a:rPr>
              <a:t>Deals with:</a:t>
            </a:r>
          </a:p>
          <a:p>
            <a:pPr>
              <a:buFont typeface="Wingdings" panose="05000000000000000000" pitchFamily="2" charset="2"/>
              <a:buChar char="§"/>
            </a:pPr>
            <a:r>
              <a:rPr lang="en-US" dirty="0"/>
              <a:t>Character </a:t>
            </a:r>
            <a:r>
              <a:rPr lang="en-US" i="1" dirty="0"/>
              <a:t>(what sort of person one ought to be)</a:t>
            </a:r>
          </a:p>
          <a:p>
            <a:pPr>
              <a:spcAft>
                <a:spcPts val="1200"/>
              </a:spcAft>
              <a:buFont typeface="Wingdings" panose="05000000000000000000" pitchFamily="2" charset="2"/>
              <a:buChar char="§"/>
            </a:pPr>
            <a:r>
              <a:rPr lang="en-US" dirty="0"/>
              <a:t>Conduct </a:t>
            </a:r>
            <a:r>
              <a:rPr lang="en-US" i="1" dirty="0"/>
              <a:t>(how one should act) </a:t>
            </a:r>
            <a:endParaRPr lang="en-US" dirty="0"/>
          </a:p>
          <a:p>
            <a:pPr marL="0" indent="0">
              <a:buNone/>
            </a:pPr>
            <a:r>
              <a:rPr lang="en-US" sz="2400" b="1" dirty="0">
                <a:solidFill>
                  <a:srgbClr val="4A4A4A"/>
                </a:solidFill>
                <a:latin typeface="+mj-lt"/>
              </a:rPr>
              <a:t>Deals with duties and obligations of nurses to:</a:t>
            </a:r>
          </a:p>
          <a:p>
            <a:pPr>
              <a:buFont typeface="Wingdings" panose="05000000000000000000" pitchFamily="2" charset="2"/>
              <a:buChar char="§"/>
            </a:pPr>
            <a:r>
              <a:rPr lang="en-US" dirty="0"/>
              <a:t>Patients</a:t>
            </a:r>
          </a:p>
          <a:p>
            <a:pPr>
              <a:buFont typeface="Wingdings" panose="05000000000000000000" pitchFamily="2" charset="2"/>
              <a:buChar char="§"/>
            </a:pPr>
            <a:r>
              <a:rPr lang="en-US" dirty="0"/>
              <a:t>Other health professionals</a:t>
            </a:r>
          </a:p>
          <a:p>
            <a:pPr>
              <a:buFont typeface="Wingdings" panose="05000000000000000000" pitchFamily="2" charset="2"/>
              <a:buChar char="§"/>
            </a:pPr>
            <a:r>
              <a:rPr lang="en-US" dirty="0"/>
              <a:t>The profession</a:t>
            </a:r>
          </a:p>
          <a:p>
            <a:pPr>
              <a:buFont typeface="Wingdings" panose="05000000000000000000" pitchFamily="2" charset="2"/>
              <a:buChar char="§"/>
            </a:pPr>
            <a:r>
              <a:rPr lang="en-US" dirty="0"/>
              <a:t>The wider public</a:t>
            </a:r>
          </a:p>
          <a:p>
            <a:pPr>
              <a:buFont typeface="Wingdings" panose="05000000000000000000" pitchFamily="2" charset="2"/>
              <a:buChar char="§"/>
            </a:pPr>
            <a:r>
              <a:rPr lang="en-US" dirty="0"/>
              <a:t>Global humanity</a:t>
            </a:r>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6</a:t>
            </a:fld>
            <a:endParaRPr lang="en-US" dirty="0"/>
          </a:p>
        </p:txBody>
      </p:sp>
    </p:spTree>
    <p:extLst>
      <p:ext uri="{BB962C8B-B14F-4D97-AF65-F5344CB8AC3E}">
        <p14:creationId xmlns:p14="http://schemas.microsoft.com/office/powerpoint/2010/main" val="1783599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solidFill>
                  <a:srgbClr val="4A4A4A"/>
                </a:solidFill>
              </a:rPr>
              <a:t>Why Ethics in Nursing?</a:t>
            </a:r>
          </a:p>
        </p:txBody>
      </p:sp>
      <p:sp>
        <p:nvSpPr>
          <p:cNvPr id="3" name="Content Placeholder 2"/>
          <p:cNvSpPr>
            <a:spLocks noGrp="1"/>
          </p:cNvSpPr>
          <p:nvPr>
            <p:ph idx="1"/>
          </p:nvPr>
        </p:nvSpPr>
        <p:spPr>
          <a:xfrm>
            <a:off x="495300" y="1270052"/>
            <a:ext cx="4076700" cy="4423280"/>
          </a:xfrm>
        </p:spPr>
        <p:txBody>
          <a:bodyPr>
            <a:noAutofit/>
          </a:bodyPr>
          <a:lstStyle/>
          <a:p>
            <a:pPr>
              <a:buNone/>
            </a:pPr>
            <a:r>
              <a:rPr lang="en-US" dirty="0">
                <a:solidFill>
                  <a:srgbClr val="4A4A4A"/>
                </a:solidFill>
                <a:latin typeface="+mj-lt"/>
              </a:rPr>
              <a:t>Because nurses</a:t>
            </a:r>
            <a:r>
              <a:rPr lang="en-US" dirty="0">
                <a:latin typeface="+mj-lt"/>
              </a:rPr>
              <a:t>…</a:t>
            </a:r>
          </a:p>
          <a:p>
            <a:pPr>
              <a:buFont typeface="Wingdings" panose="05000000000000000000" pitchFamily="2" charset="2"/>
              <a:buChar char="§"/>
            </a:pPr>
            <a:r>
              <a:rPr lang="en-US" dirty="0"/>
              <a:t>Serve vulnerable persons</a:t>
            </a:r>
          </a:p>
          <a:p>
            <a:pPr>
              <a:buFont typeface="Wingdings" panose="05000000000000000000" pitchFamily="2" charset="2"/>
              <a:buChar char="§"/>
            </a:pPr>
            <a:r>
              <a:rPr lang="en-US" dirty="0"/>
              <a:t>Promise to protect patients</a:t>
            </a:r>
          </a:p>
          <a:p>
            <a:pPr>
              <a:buFont typeface="Wingdings" panose="05000000000000000000" pitchFamily="2" charset="2"/>
              <a:buChar char="§"/>
            </a:pPr>
            <a:r>
              <a:rPr lang="en-US" dirty="0"/>
              <a:t>Impact patient well-being</a:t>
            </a:r>
          </a:p>
          <a:p>
            <a:pPr>
              <a:buFont typeface="Wingdings" panose="05000000000000000000" pitchFamily="2" charset="2"/>
              <a:buChar char="§"/>
            </a:pPr>
            <a:r>
              <a:rPr lang="en-US" dirty="0"/>
              <a:t>Depend on public trust</a:t>
            </a:r>
          </a:p>
          <a:p>
            <a:pPr>
              <a:buFont typeface="Wingdings" panose="05000000000000000000" pitchFamily="2" charset="2"/>
              <a:buChar char="§"/>
            </a:pPr>
            <a:r>
              <a:rPr lang="en-US" dirty="0"/>
              <a:t>Have a moral relationship with patients that gives rise to ethical obligations</a:t>
            </a:r>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7</a:t>
            </a:fld>
            <a:endParaRPr lang="en-US" dirty="0"/>
          </a:p>
        </p:txBody>
      </p:sp>
      <p:pic>
        <p:nvPicPr>
          <p:cNvPr id="5" name="Picture 2" descr="H:\Continuing Education Style and Materials\Images Audio Video\All Images\Pixabay_CCL_patient_F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3025" y="1462836"/>
            <a:ext cx="3533775" cy="28670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544724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t>Personal Values and Nursing</a:t>
            </a:r>
          </a:p>
        </p:txBody>
      </p:sp>
      <p:sp>
        <p:nvSpPr>
          <p:cNvPr id="3" name="Content Placeholder 2"/>
          <p:cNvSpPr>
            <a:spLocks noGrp="1"/>
          </p:cNvSpPr>
          <p:nvPr>
            <p:ph idx="1"/>
          </p:nvPr>
        </p:nvSpPr>
        <p:spPr>
          <a:xfrm>
            <a:off x="457200" y="1270052"/>
            <a:ext cx="8229600" cy="4423280"/>
          </a:xfrm>
        </p:spPr>
        <p:txBody>
          <a:bodyPr>
            <a:noAutofit/>
          </a:bodyPr>
          <a:lstStyle/>
          <a:p>
            <a:pPr lvl="0"/>
            <a:r>
              <a:rPr lang="en-US" b="1" dirty="0"/>
              <a:t>Morality comprises personal values, character and conduct.</a:t>
            </a:r>
          </a:p>
          <a:p>
            <a:pPr lvl="0"/>
            <a:r>
              <a:rPr lang="en-US" b="1" dirty="0"/>
              <a:t>Those entering nursing bring moral values stemming from:</a:t>
            </a:r>
          </a:p>
          <a:p>
            <a:pPr lvl="1">
              <a:buFont typeface="Wingdings" charset="2"/>
              <a:buChar char="§"/>
            </a:pPr>
            <a:r>
              <a:rPr lang="en-US" sz="2000" b="1" dirty="0"/>
              <a:t>Religion, culture, family, education, life experience</a:t>
            </a:r>
          </a:p>
          <a:p>
            <a:r>
              <a:rPr lang="en-US" dirty="0"/>
              <a:t>Embedded moral values are a starting point for ethical behavior and personal integrity.</a:t>
            </a:r>
            <a:r>
              <a:rPr lang="en-US" dirty="0">
                <a:effectLst/>
              </a:rPr>
              <a:t> </a:t>
            </a:r>
          </a:p>
          <a:p>
            <a:r>
              <a:rPr lang="en-US" dirty="0"/>
              <a:t>As nursing core values are learned and practiced, they are integrated with personal values to create a nursing moral identity.</a:t>
            </a:r>
          </a:p>
          <a:p>
            <a:pPr marL="0" indent="0">
              <a:buNone/>
            </a:pPr>
            <a:endParaRPr lang="en-US" dirty="0"/>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8</a:t>
            </a:fld>
            <a:endParaRPr lang="en-US" dirty="0"/>
          </a:p>
        </p:txBody>
      </p:sp>
    </p:spTree>
    <p:extLst>
      <p:ext uri="{BB962C8B-B14F-4D97-AF65-F5344CB8AC3E}">
        <p14:creationId xmlns:p14="http://schemas.microsoft.com/office/powerpoint/2010/main" val="3091681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t>Branches of Ethics</a:t>
            </a:r>
          </a:p>
        </p:txBody>
      </p:sp>
      <p:sp>
        <p:nvSpPr>
          <p:cNvPr id="3" name="Content Placeholder 2"/>
          <p:cNvSpPr>
            <a:spLocks noGrp="1"/>
          </p:cNvSpPr>
          <p:nvPr>
            <p:ph idx="1"/>
          </p:nvPr>
        </p:nvSpPr>
        <p:spPr>
          <a:xfrm>
            <a:off x="457200" y="1270052"/>
            <a:ext cx="8229600" cy="4423280"/>
          </a:xfrm>
        </p:spPr>
        <p:txBody>
          <a:bodyPr>
            <a:noAutofit/>
          </a:bodyPr>
          <a:lstStyle/>
          <a:p>
            <a:pPr marL="0" indent="0">
              <a:buNone/>
            </a:pPr>
            <a:r>
              <a:rPr lang="en-US" dirty="0">
                <a:solidFill>
                  <a:srgbClr val="C62D1D"/>
                </a:solidFill>
                <a:latin typeface="+mj-lt"/>
              </a:rPr>
              <a:t>METAETHICS</a:t>
            </a:r>
          </a:p>
          <a:p>
            <a:pPr lvl="0"/>
            <a:r>
              <a:rPr lang="en-US" dirty="0"/>
              <a:t>Theoretical thinking about morality</a:t>
            </a:r>
          </a:p>
          <a:p>
            <a:pPr marL="0" lvl="0" indent="0">
              <a:spcBef>
                <a:spcPts val="1200"/>
              </a:spcBef>
              <a:buNone/>
            </a:pPr>
            <a:r>
              <a:rPr lang="en-US" dirty="0">
                <a:solidFill>
                  <a:srgbClr val="C62D1D"/>
                </a:solidFill>
                <a:latin typeface="+mj-lt"/>
              </a:rPr>
              <a:t>NORMATIVE ETHICS</a:t>
            </a:r>
          </a:p>
          <a:p>
            <a:r>
              <a:rPr lang="en-US" dirty="0"/>
              <a:t>What is right/wrong, good/evil individual or collective choices</a:t>
            </a:r>
          </a:p>
          <a:p>
            <a:pPr marL="0" lvl="0" indent="0">
              <a:spcBef>
                <a:spcPts val="1200"/>
              </a:spcBef>
              <a:buNone/>
            </a:pPr>
            <a:r>
              <a:rPr lang="en-US" dirty="0">
                <a:solidFill>
                  <a:srgbClr val="C62D1D"/>
                </a:solidFill>
                <a:latin typeface="+mj-lt"/>
              </a:rPr>
              <a:t>APPLIED ETHICS</a:t>
            </a:r>
          </a:p>
          <a:p>
            <a:pPr lvl="0"/>
            <a:r>
              <a:rPr lang="en-US" dirty="0"/>
              <a:t>Right/wrong, good/evil of actions in a specific profession or discipline</a:t>
            </a:r>
          </a:p>
        </p:txBody>
      </p:sp>
      <p:sp>
        <p:nvSpPr>
          <p:cNvPr id="6" name="Slide Number Placeholder 5"/>
          <p:cNvSpPr>
            <a:spLocks noGrp="1"/>
          </p:cNvSpPr>
          <p:nvPr>
            <p:ph type="sldNum" sz="quarter" idx="12"/>
          </p:nvPr>
        </p:nvSpPr>
        <p:spPr>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9</a:t>
            </a:fld>
            <a:endParaRPr lang="en-US" dirty="0"/>
          </a:p>
        </p:txBody>
      </p:sp>
    </p:spTree>
    <p:extLst>
      <p:ext uri="{BB962C8B-B14F-4D97-AF65-F5344CB8AC3E}">
        <p14:creationId xmlns:p14="http://schemas.microsoft.com/office/powerpoint/2010/main" val="1261536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10543</TotalTime>
  <Words>3024</Words>
  <Application>Microsoft Office PowerPoint</Application>
  <PresentationFormat>On-screen Show (4:3)</PresentationFormat>
  <Paragraphs>464</Paragraphs>
  <Slides>53</Slides>
  <Notes>29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53</vt:i4>
      </vt:variant>
    </vt:vector>
  </HeadingPairs>
  <TitlesOfParts>
    <vt:vector size="62" baseType="lpstr">
      <vt:lpstr>Arial</vt:lpstr>
      <vt:lpstr>Calibri</vt:lpstr>
      <vt:lpstr>Courier New</vt:lpstr>
      <vt:lpstr>Franklin Gothic Book</vt:lpstr>
      <vt:lpstr>Franklin Gothic Medi (Headings)</vt:lpstr>
      <vt:lpstr>Franklin Gothic Medium</vt:lpstr>
      <vt:lpstr>Lucida Grande</vt:lpstr>
      <vt:lpstr>Wingdings</vt:lpstr>
      <vt:lpstr>Office Theme</vt:lpstr>
      <vt:lpstr>  </vt:lpstr>
      <vt:lpstr>Purpose and Evolution of the Code and Provisions 1-3, Nurses and Patients</vt:lpstr>
      <vt:lpstr>Provisions 1-3, Nurses and Patients</vt:lpstr>
      <vt:lpstr>Scope of Nursing Ethics</vt:lpstr>
      <vt:lpstr>What Is Ethics?</vt:lpstr>
      <vt:lpstr>Scope of Nursing Ethics</vt:lpstr>
      <vt:lpstr>Why Ethics in Nursing?</vt:lpstr>
      <vt:lpstr>Personal Values and Nursing</vt:lpstr>
      <vt:lpstr>Branches of Ethics</vt:lpstr>
      <vt:lpstr>What Is an Ethical Code?</vt:lpstr>
      <vt:lpstr>ANA’s Code of Ethics for Nurses with Interpretive Statements (“the Code”)</vt:lpstr>
      <vt:lpstr>Legacy of the Code</vt:lpstr>
      <vt:lpstr>Evolution of the Code</vt:lpstr>
      <vt:lpstr>Maturation of the Code</vt:lpstr>
      <vt:lpstr>Structure of the Code</vt:lpstr>
      <vt:lpstr>Emphasis of the Code</vt:lpstr>
      <vt:lpstr>Revision Considerations</vt:lpstr>
      <vt:lpstr>Nursing Is Value Laden</vt:lpstr>
      <vt:lpstr>Ethical Theories</vt:lpstr>
      <vt:lpstr>Provision 1</vt:lpstr>
      <vt:lpstr>1.1 Respect for Human Dignity</vt:lpstr>
      <vt:lpstr>PowerPoint Presentation</vt:lpstr>
      <vt:lpstr>1.2 Relationships With Patients</vt:lpstr>
      <vt:lpstr>1.3 The Nature of Health</vt:lpstr>
      <vt:lpstr>1.4 The Right to Self-Determination</vt:lpstr>
      <vt:lpstr>Informed Consent for Treatment</vt:lpstr>
      <vt:lpstr>Who Is the Patient?</vt:lpstr>
      <vt:lpstr>Who Is the Final Decision-Maker?</vt:lpstr>
      <vt:lpstr>Compromised Autonomy</vt:lpstr>
      <vt:lpstr>Health Literacy</vt:lpstr>
      <vt:lpstr>Balance</vt:lpstr>
      <vt:lpstr>At the End of the Day…</vt:lpstr>
      <vt:lpstr>Interpretive Statement 1.4</vt:lpstr>
      <vt:lpstr>Doctrine of Double Effect</vt:lpstr>
      <vt:lpstr>1.5 Relationships With Colleagues and Others</vt:lpstr>
      <vt:lpstr>Create a Culture of Respect</vt:lpstr>
      <vt:lpstr>PowerPoint Presentation</vt:lpstr>
      <vt:lpstr>2.1 Primacy of the Patient’s Interests</vt:lpstr>
      <vt:lpstr>Anticipate Nuances</vt:lpstr>
      <vt:lpstr>Conflict Resolution</vt:lpstr>
      <vt:lpstr>2.2 Conflict of Interest for Nurses</vt:lpstr>
      <vt:lpstr>PowerPoint Presentation</vt:lpstr>
      <vt:lpstr>2.3 Collaboration</vt:lpstr>
      <vt:lpstr>2.4 Professional Boundaries</vt:lpstr>
      <vt:lpstr>    The nurse promotes, advocates for, and protects the rights, health, and safety of the patient.</vt:lpstr>
      <vt:lpstr>3.1 Protection of the Rights of Privacy and Confidentiality</vt:lpstr>
      <vt:lpstr>3.2 Protection of Human Participants in Research</vt:lpstr>
      <vt:lpstr>Special Consideration for Vulnerable Subjects</vt:lpstr>
      <vt:lpstr>3.3 Performance Standards and Review Mechanisms</vt:lpstr>
      <vt:lpstr>3.4 Professional Responsibility in Promoting a Culture of Safety</vt:lpstr>
      <vt:lpstr>3.5 Protection of Patient Health and Safety by Acting on Questionable Practice</vt:lpstr>
      <vt:lpstr>3.6 Patient Protection and Impaired Practice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 Code of Ethics Revision</dc:title>
  <dc:creator>Ronald</dc:creator>
  <cp:lastModifiedBy>Liz Stokes</cp:lastModifiedBy>
  <cp:revision>457</cp:revision>
  <cp:lastPrinted>2015-07-16T17:16:23Z</cp:lastPrinted>
  <dcterms:created xsi:type="dcterms:W3CDTF">2014-03-03T17:42:19Z</dcterms:created>
  <dcterms:modified xsi:type="dcterms:W3CDTF">2019-07-02T15:03:28Z</dcterms:modified>
</cp:coreProperties>
</file>